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handoutMasterIdLst>
    <p:handoutMasterId r:id="rId66"/>
  </p:handoutMasterIdLst>
  <p:sldIdLst>
    <p:sldId id="256" r:id="rId2"/>
    <p:sldId id="257" r:id="rId3"/>
    <p:sldId id="330" r:id="rId4"/>
    <p:sldId id="358" r:id="rId5"/>
    <p:sldId id="333" r:id="rId6"/>
    <p:sldId id="359" r:id="rId7"/>
    <p:sldId id="399" r:id="rId8"/>
    <p:sldId id="334" r:id="rId9"/>
    <p:sldId id="360" r:id="rId10"/>
    <p:sldId id="361" r:id="rId11"/>
    <p:sldId id="389" r:id="rId12"/>
    <p:sldId id="335" r:id="rId13"/>
    <p:sldId id="381" r:id="rId14"/>
    <p:sldId id="363" r:id="rId15"/>
    <p:sldId id="377" r:id="rId16"/>
    <p:sldId id="364" r:id="rId17"/>
    <p:sldId id="380" r:id="rId18"/>
    <p:sldId id="376" r:id="rId19"/>
    <p:sldId id="365" r:id="rId20"/>
    <p:sldId id="367" r:id="rId21"/>
    <p:sldId id="418" r:id="rId22"/>
    <p:sldId id="370" r:id="rId23"/>
    <p:sldId id="410" r:id="rId24"/>
    <p:sldId id="372" r:id="rId25"/>
    <p:sldId id="390" r:id="rId26"/>
    <p:sldId id="373" r:id="rId27"/>
    <p:sldId id="385" r:id="rId28"/>
    <p:sldId id="374" r:id="rId29"/>
    <p:sldId id="375" r:id="rId30"/>
    <p:sldId id="419" r:id="rId31"/>
    <p:sldId id="404" r:id="rId32"/>
    <p:sldId id="420" r:id="rId33"/>
    <p:sldId id="405" r:id="rId34"/>
    <p:sldId id="406" r:id="rId35"/>
    <p:sldId id="421" r:id="rId36"/>
    <p:sldId id="338" r:id="rId37"/>
    <p:sldId id="400" r:id="rId38"/>
    <p:sldId id="401" r:id="rId39"/>
    <p:sldId id="402" r:id="rId40"/>
    <p:sldId id="414" r:id="rId41"/>
    <p:sldId id="340" r:id="rId42"/>
    <p:sldId id="394" r:id="rId43"/>
    <p:sldId id="395" r:id="rId44"/>
    <p:sldId id="396" r:id="rId45"/>
    <p:sldId id="345" r:id="rId46"/>
    <p:sldId id="346" r:id="rId47"/>
    <p:sldId id="382" r:id="rId48"/>
    <p:sldId id="383" r:id="rId49"/>
    <p:sldId id="384" r:id="rId50"/>
    <p:sldId id="398" r:id="rId51"/>
    <p:sldId id="415" r:id="rId52"/>
    <p:sldId id="416" r:id="rId53"/>
    <p:sldId id="417" r:id="rId54"/>
    <p:sldId id="391" r:id="rId55"/>
    <p:sldId id="392" r:id="rId56"/>
    <p:sldId id="349" r:id="rId57"/>
    <p:sldId id="350" r:id="rId58"/>
    <p:sldId id="407" r:id="rId59"/>
    <p:sldId id="352" r:id="rId60"/>
    <p:sldId id="413" r:id="rId61"/>
    <p:sldId id="354" r:id="rId62"/>
    <p:sldId id="412" r:id="rId63"/>
    <p:sldId id="40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p:scale>
          <a:sx n="66" d="100"/>
          <a:sy n="66" d="100"/>
        </p:scale>
        <p:origin x="-127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buccal drug delivery system                     atul Baria</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4BC187-9FB6-403C-9EA1-AB22FCC4DB93}" type="datetimeFigureOut">
              <a:rPr lang="en-US" smtClean="0"/>
              <a:pPr/>
              <a:t>4/3/2012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115631-AC6B-4171-8D11-F49CBE81F2CB}" type="slidenum">
              <a:rPr lang="en-US" smtClean="0"/>
              <a:pPr/>
              <a:t>‹#›</a:t>
            </a:fld>
            <a:endParaRPr lang="en-US"/>
          </a:p>
        </p:txBody>
      </p:sp>
    </p:spTree>
    <p:extLst>
      <p:ext uri="{BB962C8B-B14F-4D97-AF65-F5344CB8AC3E}">
        <p14:creationId xmlns:p14="http://schemas.microsoft.com/office/powerpoint/2010/main" val="5587845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buccal drug delivery system                     atul Baria</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84CCC3-354B-4F47-A0BE-4275DB3129B1}" type="datetimeFigureOut">
              <a:rPr lang="en-US" smtClean="0"/>
              <a:pPr/>
              <a:t>4/3/2012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760A5-1335-4073-8DF5-0B0A82FA4259}" type="slidenum">
              <a:rPr lang="en-US" smtClean="0"/>
              <a:pPr/>
              <a:t>‹#›</a:t>
            </a:fld>
            <a:endParaRPr lang="en-US"/>
          </a:p>
        </p:txBody>
      </p:sp>
    </p:spTree>
    <p:extLst>
      <p:ext uri="{BB962C8B-B14F-4D97-AF65-F5344CB8AC3E}">
        <p14:creationId xmlns:p14="http://schemas.microsoft.com/office/powerpoint/2010/main" val="39755236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55615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5D07F7-1E0B-45F3-B54E-9E5074918BF5}" type="datetime1">
              <a:rPr lang="en-US" smtClean="0"/>
              <a:t>4/3/2012</a:t>
            </a:fld>
            <a:endParaRPr lang="en-US"/>
          </a:p>
        </p:txBody>
      </p:sp>
      <p:sp>
        <p:nvSpPr>
          <p:cNvPr id="17" name="Footer Placeholder 16"/>
          <p:cNvSpPr>
            <a:spLocks noGrp="1"/>
          </p:cNvSpPr>
          <p:nvPr>
            <p:ph type="ftr" sz="quarter" idx="11"/>
          </p:nvPr>
        </p:nvSpPr>
        <p:spPr/>
        <p:txBody>
          <a:bodyPr/>
          <a:lstStyle/>
          <a:p>
            <a:r>
              <a:rPr lang="en-US" smtClean="0"/>
              <a:t>M-PHARM SEM -II (2010-11)/L.M. COLLEGE OF PHARMACY, AHMEDABAD</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6CF7E4-BB65-4B9B-AB2D-0F0A9EA36E8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C2935B-FAB7-417C-A795-DD4FF845A337}" type="datetime1">
              <a:rPr lang="en-US" smtClean="0"/>
              <a:t>4/3/2012</a:t>
            </a:fld>
            <a:endParaRPr lang="en-US"/>
          </a:p>
        </p:txBody>
      </p:sp>
      <p:sp>
        <p:nvSpPr>
          <p:cNvPr id="5" name="Footer Placeholder 4"/>
          <p:cNvSpPr>
            <a:spLocks noGrp="1"/>
          </p:cNvSpPr>
          <p:nvPr>
            <p:ph type="ftr" sz="quarter" idx="11"/>
          </p:nvPr>
        </p:nvSpPr>
        <p:spPr/>
        <p:txBody>
          <a:bodyPr/>
          <a:lstStyle/>
          <a:p>
            <a:r>
              <a:rPr lang="en-US" smtClean="0"/>
              <a:t>M-PHARM SEM -II (2010-11)/L.M. COLLEGE OF PHARMACY, AHMEDABAD</a:t>
            </a:r>
            <a:endParaRPr lang="en-US"/>
          </a:p>
        </p:txBody>
      </p:sp>
      <p:sp>
        <p:nvSpPr>
          <p:cNvPr id="6" name="Slide Number Placeholder 5"/>
          <p:cNvSpPr>
            <a:spLocks noGrp="1"/>
          </p:cNvSpPr>
          <p:nvPr>
            <p:ph type="sldNum" sz="quarter" idx="12"/>
          </p:nvPr>
        </p:nvSpPr>
        <p:spPr/>
        <p:txBody>
          <a:bodyPr/>
          <a:lstStyle/>
          <a:p>
            <a:fld id="{606CF7E4-BB65-4B9B-AB2D-0F0A9EA36E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F41920-432D-4EE5-BC00-32B3AA35CE54}" type="datetime1">
              <a:rPr lang="en-US" smtClean="0"/>
              <a:t>4/3/2012</a:t>
            </a:fld>
            <a:endParaRPr lang="en-US"/>
          </a:p>
        </p:txBody>
      </p:sp>
      <p:sp>
        <p:nvSpPr>
          <p:cNvPr id="5" name="Footer Placeholder 4"/>
          <p:cNvSpPr>
            <a:spLocks noGrp="1"/>
          </p:cNvSpPr>
          <p:nvPr>
            <p:ph type="ftr" sz="quarter" idx="11"/>
          </p:nvPr>
        </p:nvSpPr>
        <p:spPr/>
        <p:txBody>
          <a:bodyPr/>
          <a:lstStyle/>
          <a:p>
            <a:r>
              <a:rPr lang="en-US" smtClean="0"/>
              <a:t>M-PHARM SEM -II (2010-11)/L.M. COLLEGE OF PHARMACY, AHMEDABAD</a:t>
            </a:r>
            <a:endParaRPr lang="en-US"/>
          </a:p>
        </p:txBody>
      </p:sp>
      <p:sp>
        <p:nvSpPr>
          <p:cNvPr id="6" name="Slide Number Placeholder 5"/>
          <p:cNvSpPr>
            <a:spLocks noGrp="1"/>
          </p:cNvSpPr>
          <p:nvPr>
            <p:ph type="sldNum" sz="quarter" idx="12"/>
          </p:nvPr>
        </p:nvSpPr>
        <p:spPr/>
        <p:txBody>
          <a:bodyPr/>
          <a:lstStyle/>
          <a:p>
            <a:fld id="{606CF7E4-BB65-4B9B-AB2D-0F0A9EA36E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D5A0E9-F713-4E9B-9447-D7FC7666CDF1}" type="datetime1">
              <a:rPr lang="en-US" smtClean="0"/>
              <a:t>4/3/2012</a:t>
            </a:fld>
            <a:endParaRPr lang="en-US"/>
          </a:p>
        </p:txBody>
      </p:sp>
      <p:sp>
        <p:nvSpPr>
          <p:cNvPr id="5" name="Footer Placeholder 4"/>
          <p:cNvSpPr>
            <a:spLocks noGrp="1"/>
          </p:cNvSpPr>
          <p:nvPr>
            <p:ph type="ftr" sz="quarter" idx="11"/>
          </p:nvPr>
        </p:nvSpPr>
        <p:spPr/>
        <p:txBody>
          <a:bodyPr/>
          <a:lstStyle/>
          <a:p>
            <a:r>
              <a:rPr lang="en-US" smtClean="0"/>
              <a:t>M-PHARM SEM -II (2010-11)/L.M. COLLEGE OF PHARMACY, AHMEDABAD</a:t>
            </a:r>
            <a:endParaRPr lang="en-US"/>
          </a:p>
        </p:txBody>
      </p:sp>
      <p:sp>
        <p:nvSpPr>
          <p:cNvPr id="6" name="Slide Number Placeholder 5"/>
          <p:cNvSpPr>
            <a:spLocks noGrp="1"/>
          </p:cNvSpPr>
          <p:nvPr>
            <p:ph type="sldNum" sz="quarter" idx="12"/>
          </p:nvPr>
        </p:nvSpPr>
        <p:spPr/>
        <p:txBody>
          <a:bodyPr/>
          <a:lstStyle/>
          <a:p>
            <a:fld id="{606CF7E4-BB65-4B9B-AB2D-0F0A9EA36E8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47E570-ECF2-4831-973A-D85F1C5892BB}" type="datetime1">
              <a:rPr lang="en-US" smtClean="0"/>
              <a:t>4/3/2012</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M-PHARM SEM -II (2010-11)/L.M. COLLEGE OF PHARMACY, AHMEDABAD</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06CF7E4-BB65-4B9B-AB2D-0F0A9EA36E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549A5B-C4D6-4040-A7C1-BE23F8F3D826}" type="datetime1">
              <a:rPr lang="en-US" smtClean="0"/>
              <a:t>4/3/2012</a:t>
            </a:fld>
            <a:endParaRPr lang="en-US"/>
          </a:p>
        </p:txBody>
      </p:sp>
      <p:sp>
        <p:nvSpPr>
          <p:cNvPr id="6" name="Footer Placeholder 5"/>
          <p:cNvSpPr>
            <a:spLocks noGrp="1"/>
          </p:cNvSpPr>
          <p:nvPr>
            <p:ph type="ftr" sz="quarter" idx="11"/>
          </p:nvPr>
        </p:nvSpPr>
        <p:spPr/>
        <p:txBody>
          <a:bodyPr/>
          <a:lstStyle/>
          <a:p>
            <a:r>
              <a:rPr lang="en-US" smtClean="0"/>
              <a:t>M-PHARM SEM -II (2010-11)/L.M. COLLEGE OF PHARMACY, AHMEDABAD</a:t>
            </a:r>
            <a:endParaRPr lang="en-US"/>
          </a:p>
        </p:txBody>
      </p:sp>
      <p:sp>
        <p:nvSpPr>
          <p:cNvPr id="7" name="Slide Number Placeholder 6"/>
          <p:cNvSpPr>
            <a:spLocks noGrp="1"/>
          </p:cNvSpPr>
          <p:nvPr>
            <p:ph type="sldNum" sz="quarter" idx="12"/>
          </p:nvPr>
        </p:nvSpPr>
        <p:spPr/>
        <p:txBody>
          <a:bodyPr/>
          <a:lstStyle/>
          <a:p>
            <a:fld id="{606CF7E4-BB65-4B9B-AB2D-0F0A9EA36E8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296843A-2A22-49B8-9D15-F9731A6BDC10}" type="datetime1">
              <a:rPr lang="en-US" smtClean="0"/>
              <a:t>4/3/2012</a:t>
            </a:fld>
            <a:endParaRPr lang="en-US"/>
          </a:p>
        </p:txBody>
      </p:sp>
      <p:sp>
        <p:nvSpPr>
          <p:cNvPr id="8" name="Footer Placeholder 7"/>
          <p:cNvSpPr>
            <a:spLocks noGrp="1"/>
          </p:cNvSpPr>
          <p:nvPr>
            <p:ph type="ftr" sz="quarter" idx="11"/>
          </p:nvPr>
        </p:nvSpPr>
        <p:spPr/>
        <p:txBody>
          <a:bodyPr/>
          <a:lstStyle/>
          <a:p>
            <a:r>
              <a:rPr lang="en-US" smtClean="0"/>
              <a:t>M-PHARM SEM -II (2010-11)/L.M. COLLEGE OF PHARMACY, AHMEDABAD</a:t>
            </a:r>
            <a:endParaRPr lang="en-US"/>
          </a:p>
        </p:txBody>
      </p:sp>
      <p:sp>
        <p:nvSpPr>
          <p:cNvPr id="9" name="Slide Number Placeholder 8"/>
          <p:cNvSpPr>
            <a:spLocks noGrp="1"/>
          </p:cNvSpPr>
          <p:nvPr>
            <p:ph type="sldNum" sz="quarter" idx="12"/>
          </p:nvPr>
        </p:nvSpPr>
        <p:spPr/>
        <p:txBody>
          <a:bodyPr/>
          <a:lstStyle/>
          <a:p>
            <a:fld id="{606CF7E4-BB65-4B9B-AB2D-0F0A9EA36E8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0323E7-A914-4CE7-A5C8-FA005C8071E4}" type="datetime1">
              <a:rPr lang="en-US" smtClean="0"/>
              <a:t>4/3/2012</a:t>
            </a:fld>
            <a:endParaRPr lang="en-US"/>
          </a:p>
        </p:txBody>
      </p:sp>
      <p:sp>
        <p:nvSpPr>
          <p:cNvPr id="4" name="Footer Placeholder 3"/>
          <p:cNvSpPr>
            <a:spLocks noGrp="1"/>
          </p:cNvSpPr>
          <p:nvPr>
            <p:ph type="ftr" sz="quarter" idx="11"/>
          </p:nvPr>
        </p:nvSpPr>
        <p:spPr/>
        <p:txBody>
          <a:bodyPr/>
          <a:lstStyle/>
          <a:p>
            <a:r>
              <a:rPr lang="en-US" smtClean="0"/>
              <a:t>M-PHARM SEM -II (2010-11)/L.M. COLLEGE OF PHARMACY, AHMEDABAD</a:t>
            </a:r>
            <a:endParaRPr lang="en-US"/>
          </a:p>
        </p:txBody>
      </p:sp>
      <p:sp>
        <p:nvSpPr>
          <p:cNvPr id="5" name="Slide Number Placeholder 4"/>
          <p:cNvSpPr>
            <a:spLocks noGrp="1"/>
          </p:cNvSpPr>
          <p:nvPr>
            <p:ph type="sldNum" sz="quarter" idx="12"/>
          </p:nvPr>
        </p:nvSpPr>
        <p:spPr/>
        <p:txBody>
          <a:bodyPr/>
          <a:lstStyle/>
          <a:p>
            <a:fld id="{606CF7E4-BB65-4B9B-AB2D-0F0A9EA36E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BF303-B24E-4619-9151-36F8F29C88C9}" type="datetime1">
              <a:rPr lang="en-US" smtClean="0"/>
              <a:t>4/3/2012</a:t>
            </a:fld>
            <a:endParaRPr lang="en-US"/>
          </a:p>
        </p:txBody>
      </p:sp>
      <p:sp>
        <p:nvSpPr>
          <p:cNvPr id="3" name="Footer Placeholder 2"/>
          <p:cNvSpPr>
            <a:spLocks noGrp="1"/>
          </p:cNvSpPr>
          <p:nvPr>
            <p:ph type="ftr" sz="quarter" idx="11"/>
          </p:nvPr>
        </p:nvSpPr>
        <p:spPr/>
        <p:txBody>
          <a:bodyPr/>
          <a:lstStyle/>
          <a:p>
            <a:r>
              <a:rPr lang="en-US" smtClean="0"/>
              <a:t>M-PHARM SEM -II (2010-11)/L.M. COLLEGE OF PHARMACY, AHMEDABAD</a:t>
            </a:r>
            <a:endParaRPr lang="en-US"/>
          </a:p>
        </p:txBody>
      </p:sp>
      <p:sp>
        <p:nvSpPr>
          <p:cNvPr id="4" name="Slide Number Placeholder 3"/>
          <p:cNvSpPr>
            <a:spLocks noGrp="1"/>
          </p:cNvSpPr>
          <p:nvPr>
            <p:ph type="sldNum" sz="quarter" idx="12"/>
          </p:nvPr>
        </p:nvSpPr>
        <p:spPr/>
        <p:txBody>
          <a:bodyPr/>
          <a:lstStyle/>
          <a:p>
            <a:fld id="{606CF7E4-BB65-4B9B-AB2D-0F0A9EA36E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979806-A41F-46FE-A838-70E73BFF8CA0}" type="datetime1">
              <a:rPr lang="en-US" smtClean="0"/>
              <a:t>4/3/2012</a:t>
            </a:fld>
            <a:endParaRPr lang="en-US"/>
          </a:p>
        </p:txBody>
      </p:sp>
      <p:sp>
        <p:nvSpPr>
          <p:cNvPr id="6" name="Footer Placeholder 5"/>
          <p:cNvSpPr>
            <a:spLocks noGrp="1"/>
          </p:cNvSpPr>
          <p:nvPr>
            <p:ph type="ftr" sz="quarter" idx="11"/>
          </p:nvPr>
        </p:nvSpPr>
        <p:spPr/>
        <p:txBody>
          <a:bodyPr/>
          <a:lstStyle/>
          <a:p>
            <a:r>
              <a:rPr lang="en-US" smtClean="0"/>
              <a:t>M-PHARM SEM -II (2010-11)/L.M. COLLEGE OF PHARMACY, AHMEDABAD</a:t>
            </a:r>
            <a:endParaRPr lang="en-US"/>
          </a:p>
        </p:txBody>
      </p:sp>
      <p:sp>
        <p:nvSpPr>
          <p:cNvPr id="7" name="Slide Number Placeholder 6"/>
          <p:cNvSpPr>
            <a:spLocks noGrp="1"/>
          </p:cNvSpPr>
          <p:nvPr>
            <p:ph type="sldNum" sz="quarter" idx="12"/>
          </p:nvPr>
        </p:nvSpPr>
        <p:spPr/>
        <p:txBody>
          <a:bodyPr/>
          <a:lstStyle/>
          <a:p>
            <a:fld id="{606CF7E4-BB65-4B9B-AB2D-0F0A9EA36E8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22DA08-67D6-4894-B575-9D56DC7C15A2}" type="datetime1">
              <a:rPr lang="en-US" smtClean="0"/>
              <a:t>4/3/2012</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M-PHARM SEM -II (2010-11)/L.M. COLLEGE OF PHARMACY, AHMEDABAD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06CF7E4-BB65-4B9B-AB2D-0F0A9EA36E8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516D20F-474B-47AC-ACB7-0A8C29C522FC}" type="datetime1">
              <a:rPr lang="en-US" smtClean="0"/>
              <a:t>4/3/2012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M-PHARM SEM -II (2010-11)/L.M. COLLEGE OF PHARMACY, AHMEDABAD</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6CF7E4-BB65-4B9B-AB2D-0F0A9EA36E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iytrade.com/china/4/products/5758267/oral_throat_buccal_spray_pump.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667000"/>
          </a:xfrm>
        </p:spPr>
        <p:txBody>
          <a:bodyPr>
            <a:normAutofit/>
          </a:bodyPr>
          <a:lstStyle/>
          <a:p>
            <a:r>
              <a:rPr lang="en-US" sz="3600" dirty="0" smtClean="0"/>
              <a:t>SEMINAR </a:t>
            </a:r>
            <a:br>
              <a:rPr lang="en-US" sz="3600" dirty="0" smtClean="0"/>
            </a:br>
            <a:r>
              <a:rPr sz="3600" dirty="0" err="1" smtClean="0"/>
              <a:t>SEMINAR</a:t>
            </a:r>
            <a:r>
              <a:rPr sz="3600" dirty="0" smtClean="0"/>
              <a:t>   </a:t>
            </a:r>
            <a:r>
              <a:rPr lang="en-US" sz="3600" dirty="0" smtClean="0"/>
              <a:t>ON</a:t>
            </a:r>
            <a:br>
              <a:rPr lang="en-US" sz="3600" dirty="0" smtClean="0"/>
            </a:br>
            <a:r>
              <a:rPr lang="en-US" sz="3600" dirty="0" smtClean="0"/>
              <a:t> BUCCAL DRUG DELIVERY SYSTEM</a:t>
            </a:r>
            <a:br>
              <a:rPr lang="en-US" sz="3600" dirty="0" smtClean="0"/>
            </a:br>
            <a:endParaRPr lang="en-US" sz="3600" dirty="0"/>
          </a:p>
        </p:txBody>
      </p:sp>
      <p:sp>
        <p:nvSpPr>
          <p:cNvPr id="7" name="Slide Number Placeholder 6"/>
          <p:cNvSpPr>
            <a:spLocks noGrp="1"/>
          </p:cNvSpPr>
          <p:nvPr>
            <p:ph type="sldNum" sz="quarter" idx="12"/>
          </p:nvPr>
        </p:nvSpPr>
        <p:spPr/>
        <p:txBody>
          <a:bodyPr/>
          <a:lstStyle/>
          <a:p>
            <a:fld id="{606CF7E4-BB65-4B9B-AB2D-0F0A9EA36E8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10</a:t>
            </a:fld>
            <a:r>
              <a:rPr lang="en-US" smtClean="0"/>
              <a:t>/63</a:t>
            </a:r>
            <a:endParaRPr lang="en-US"/>
          </a:p>
        </p:txBody>
      </p:sp>
      <p:pic>
        <p:nvPicPr>
          <p:cNvPr id="1026" name="Picture 2"/>
          <p:cNvPicPr>
            <a:picLocks noGrp="1" noChangeAspect="1" noChangeArrowheads="1"/>
          </p:cNvPicPr>
          <p:nvPr>
            <p:ph sz="quarter" idx="1"/>
          </p:nvPr>
        </p:nvPicPr>
        <p:blipFill>
          <a:blip r:embed="rId2"/>
          <a:srcRect/>
          <a:stretch>
            <a:fillRect/>
          </a:stretch>
        </p:blipFill>
        <p:spPr bwMode="auto">
          <a:xfrm>
            <a:off x="1219200" y="381000"/>
            <a:ext cx="61722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smtClean="0">
                <a:solidFill>
                  <a:srgbClr val="FF0000"/>
                </a:solidFill>
              </a:rPr>
              <a:t>APPROACHES OF BUCCAL DRUG DELIVERY</a:t>
            </a:r>
            <a:endParaRPr lang="en-IN" sz="3200">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11</a:t>
            </a:fld>
            <a:r>
              <a:rPr lang="en-US" smtClean="0"/>
              <a:t>/63</a:t>
            </a:r>
            <a:endParaRPr lang="en-US"/>
          </a:p>
        </p:txBody>
      </p:sp>
      <p:sp>
        <p:nvSpPr>
          <p:cNvPr id="6" name="Content Placeholder 5"/>
          <p:cNvSpPr>
            <a:spLocks noGrp="1"/>
          </p:cNvSpPr>
          <p:nvPr>
            <p:ph sz="quarter" idx="1"/>
          </p:nvPr>
        </p:nvSpPr>
        <p:spPr>
          <a:xfrm>
            <a:off x="914400" y="990600"/>
            <a:ext cx="7772400" cy="5029200"/>
          </a:xfrm>
        </p:spPr>
        <p:txBody>
          <a:bodyPr>
            <a:normAutofit lnSpcReduction="10000"/>
          </a:bodyPr>
          <a:lstStyle/>
          <a:p>
            <a:pPr>
              <a:buNone/>
            </a:pPr>
            <a:r>
              <a:rPr lang="en-US" smtClean="0"/>
              <a:t> </a:t>
            </a:r>
            <a:r>
              <a:rPr lang="en-US" smtClean="0">
                <a:latin typeface="Aparajita" pitchFamily="34" charset="0"/>
                <a:cs typeface="Aparajita" pitchFamily="34" charset="0"/>
              </a:rPr>
              <a:t>1)  MATRIX  TYPE.</a:t>
            </a:r>
          </a:p>
          <a:p>
            <a:pPr>
              <a:buNone/>
            </a:pPr>
            <a:r>
              <a:rPr lang="en-US" smtClean="0">
                <a:latin typeface="Aparajita" pitchFamily="34" charset="0"/>
                <a:cs typeface="Aparajita" pitchFamily="34" charset="0"/>
              </a:rPr>
              <a:t>       -CONVENTIONAL BUCCAL TABLETS.</a:t>
            </a:r>
          </a:p>
          <a:p>
            <a:pPr>
              <a:buNone/>
            </a:pPr>
            <a:r>
              <a:rPr lang="en-US" smtClean="0">
                <a:latin typeface="Aparajita" pitchFamily="34" charset="0"/>
                <a:cs typeface="Aparajita" pitchFamily="34" charset="0"/>
              </a:rPr>
              <a:t>        -NOVEL BUCCAL ADHESIVE TABLETS.</a:t>
            </a:r>
          </a:p>
          <a:p>
            <a:pPr>
              <a:buNone/>
            </a:pPr>
            <a:r>
              <a:rPr lang="en-US" smtClean="0">
                <a:latin typeface="Aparajita" pitchFamily="34" charset="0"/>
                <a:cs typeface="Aparajita" pitchFamily="34" charset="0"/>
              </a:rPr>
              <a:t>  2)  RESERVIOUR TYPE.</a:t>
            </a:r>
          </a:p>
          <a:p>
            <a:pPr>
              <a:buNone/>
            </a:pPr>
            <a:r>
              <a:rPr lang="en-US" smtClean="0">
                <a:latin typeface="Aparajita" pitchFamily="34" charset="0"/>
                <a:cs typeface="Aparajita" pitchFamily="34" charset="0"/>
              </a:rPr>
              <a:t>       -BUCCAL PATCHES</a:t>
            </a:r>
          </a:p>
          <a:p>
            <a:pPr>
              <a:buNone/>
            </a:pPr>
            <a:r>
              <a:rPr lang="en-US" smtClean="0">
                <a:latin typeface="Aparajita" pitchFamily="34" charset="0"/>
                <a:cs typeface="Aparajita" pitchFamily="34" charset="0"/>
              </a:rPr>
              <a:t>   3)BUCCAL FILMS.</a:t>
            </a:r>
          </a:p>
          <a:p>
            <a:pPr>
              <a:buNone/>
            </a:pPr>
            <a:r>
              <a:rPr lang="en-US" smtClean="0">
                <a:latin typeface="Aparajita" pitchFamily="34" charset="0"/>
                <a:cs typeface="Aparajita" pitchFamily="34" charset="0"/>
              </a:rPr>
              <a:t>   4) BUCCAL MUCOADHESIVE HYDROGEL.</a:t>
            </a:r>
          </a:p>
          <a:p>
            <a:pPr>
              <a:buNone/>
            </a:pPr>
            <a:r>
              <a:rPr lang="en-US" smtClean="0">
                <a:latin typeface="Aparajita" pitchFamily="34" charset="0"/>
                <a:cs typeface="Aparajita" pitchFamily="34" charset="0"/>
              </a:rPr>
              <a:t>   5) BUCCAL SPRAY.</a:t>
            </a:r>
          </a:p>
          <a:p>
            <a:pPr>
              <a:buNone/>
            </a:pPr>
            <a:r>
              <a:rPr lang="en-US" smtClean="0">
                <a:latin typeface="Aparajita" pitchFamily="34" charset="0"/>
                <a:cs typeface="Aparajita" pitchFamily="34" charset="0"/>
              </a:rPr>
              <a:t>   6)FAST DISSOLVING BUCCAL TABLETS.</a:t>
            </a:r>
          </a:p>
          <a:p>
            <a:pPr>
              <a:buNone/>
            </a:pPr>
            <a:r>
              <a:rPr lang="en-US" smtClean="0">
                <a:latin typeface="Aparajita" pitchFamily="34" charset="0"/>
                <a:cs typeface="Aparajita" pitchFamily="34" charset="0"/>
              </a:rPr>
              <a:t>   7) BUCCAL WAFERS.</a:t>
            </a:r>
          </a:p>
          <a:p>
            <a:pPr>
              <a:buNone/>
            </a:pPr>
            <a:r>
              <a:rPr lang="en-US" smtClean="0">
                <a:latin typeface="Aparajita" pitchFamily="34" charset="0"/>
                <a:cs typeface="Aparajita" pitchFamily="34" charset="0"/>
              </a:rPr>
              <a:t>   8) BUCCAL MICROSPHERE.</a:t>
            </a:r>
            <a:endParaRPr lang="en-IN">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solidFill>
                  <a:srgbClr val="FF0000"/>
                </a:solidFill>
              </a:rPr>
              <a:t>DESIGN OF BUCCAL DOSAGE FORM</a:t>
            </a:r>
            <a:endParaRPr lang="en-US" sz="3600"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12</a:t>
            </a:fld>
            <a:r>
              <a:rPr lang="en-US" smtClean="0"/>
              <a:t>/63</a:t>
            </a:r>
            <a:endParaRPr lang="en-US"/>
          </a:p>
        </p:txBody>
      </p:sp>
      <p:sp>
        <p:nvSpPr>
          <p:cNvPr id="3" name="Content Placeholder 2"/>
          <p:cNvSpPr>
            <a:spLocks noGrp="1"/>
          </p:cNvSpPr>
          <p:nvPr>
            <p:ph sz="quarter" idx="1"/>
          </p:nvPr>
        </p:nvSpPr>
        <p:spPr>
          <a:xfrm>
            <a:off x="457200" y="1036637"/>
            <a:ext cx="8229600" cy="5287963"/>
          </a:xfrm>
        </p:spPr>
        <p:txBody>
          <a:bodyPr>
            <a:normAutofit lnSpcReduction="10000"/>
          </a:bodyPr>
          <a:lstStyle/>
          <a:p>
            <a:pPr marL="571500" indent="-571500">
              <a:buAutoNum type="romanUcParenR"/>
            </a:pPr>
            <a:r>
              <a:rPr lang="en-US" dirty="0" smtClean="0">
                <a:latin typeface="Aparajita" pitchFamily="34" charset="0"/>
                <a:cs typeface="Aparajita" pitchFamily="34" charset="0"/>
              </a:rPr>
              <a:t>MATRIX </a:t>
            </a:r>
            <a:r>
              <a:rPr lang="en-US" smtClean="0">
                <a:latin typeface="Aparajita" pitchFamily="34" charset="0"/>
                <a:cs typeface="Aparajita" pitchFamily="34" charset="0"/>
              </a:rPr>
              <a:t>TYPE:    1) CONVENTIONAL BUCCAL TABLETS.</a:t>
            </a:r>
            <a:endParaRPr lang="en-US" dirty="0" smtClean="0">
              <a:latin typeface="Aparajita" pitchFamily="34" charset="0"/>
              <a:cs typeface="Aparajita" pitchFamily="34" charset="0"/>
            </a:endParaRPr>
          </a:p>
          <a:p>
            <a:pPr marL="571500" indent="-571500">
              <a:buNone/>
            </a:pPr>
            <a:r>
              <a:rPr lang="en-US">
                <a:latin typeface="Aparajita" pitchFamily="34" charset="0"/>
                <a:cs typeface="Aparajita" pitchFamily="34" charset="0"/>
              </a:rPr>
              <a:t> </a:t>
            </a:r>
            <a:r>
              <a:rPr lang="en-US" smtClean="0">
                <a:latin typeface="Aparajita" pitchFamily="34" charset="0"/>
                <a:cs typeface="Aparajita" pitchFamily="34" charset="0"/>
              </a:rPr>
              <a:t>                                        2)NOVEL BUCCAL  ADHESIVE  TABLETS</a:t>
            </a:r>
          </a:p>
          <a:p>
            <a:pPr marL="571500" indent="-571500">
              <a:buNone/>
            </a:pPr>
            <a:r>
              <a:rPr lang="en-US" smtClean="0">
                <a:latin typeface="Aparajita" pitchFamily="34" charset="0"/>
                <a:cs typeface="Aparajita" pitchFamily="34" charset="0"/>
              </a:rPr>
              <a:t>Hydrophilic and Hydrophobic matrices have been used.</a:t>
            </a:r>
          </a:p>
          <a:p>
            <a:pPr marL="571500" indent="-571500">
              <a:buNone/>
            </a:pPr>
            <a:r>
              <a:rPr lang="en-US" smtClean="0">
                <a:latin typeface="Aparajita" pitchFamily="34" charset="0"/>
                <a:cs typeface="Aparajita" pitchFamily="34" charset="0"/>
              </a:rPr>
              <a:t>For moderatly water soluble drugs ,hydrophilic matrices of HPMC  </a:t>
            </a:r>
          </a:p>
          <a:p>
            <a:pPr marL="571500" indent="-571500">
              <a:buNone/>
            </a:pPr>
            <a:r>
              <a:rPr lang="en-US" smtClean="0">
                <a:latin typeface="Aparajita" pitchFamily="34" charset="0"/>
                <a:cs typeface="Aparajita" pitchFamily="34" charset="0"/>
              </a:rPr>
              <a:t>Are widely used to conrol release.</a:t>
            </a:r>
            <a:endParaRPr lang="en-US" dirty="0" smtClean="0">
              <a:latin typeface="Aparajita" pitchFamily="34" charset="0"/>
              <a:cs typeface="Aparajita" pitchFamily="34" charset="0"/>
            </a:endParaRPr>
          </a:p>
          <a:p>
            <a:r>
              <a:rPr lang="en-US">
                <a:latin typeface="Aparajita" pitchFamily="34" charset="0"/>
                <a:cs typeface="Aparajita" pitchFamily="34" charset="0"/>
              </a:rPr>
              <a:t> </a:t>
            </a:r>
            <a:r>
              <a:rPr lang="en-US" smtClean="0">
                <a:latin typeface="Aparajita" pitchFamily="34" charset="0"/>
                <a:cs typeface="Aparajita" pitchFamily="34" charset="0"/>
              </a:rPr>
              <a:t>    </a:t>
            </a:r>
            <a:r>
              <a:rPr lang="en-IN" smtClean="0">
                <a:latin typeface="Aparajita" pitchFamily="34" charset="0"/>
                <a:cs typeface="Aparajita" pitchFamily="34" charset="0"/>
              </a:rPr>
              <a:t> Sodium carboxy methyl  cellulose (SCMC), Hydroxy propyl methyl cellulose (HPMC), sodium alginate and guar-gum as mucoadhesive polymers.</a:t>
            </a:r>
          </a:p>
          <a:p>
            <a:r>
              <a:rPr lang="en-IN" smtClean="0">
                <a:latin typeface="Aparajita" pitchFamily="34" charset="0"/>
                <a:cs typeface="Aparajita" pitchFamily="34" charset="0"/>
              </a:rPr>
              <a:t> The carbopol-934 is used as a primary  polymer because of its excellent mucoadhesive property and secondary polymers like HPMC, SCMC, and guar-gum were used.</a:t>
            </a:r>
            <a:r>
              <a:rPr lang="en-US" smtClean="0">
                <a:latin typeface="Aparajita" pitchFamily="34" charset="0"/>
                <a:cs typeface="Aparajita" pitchFamily="34" charset="0"/>
              </a:rPr>
              <a:t>  </a:t>
            </a:r>
            <a:endParaRPr lang="en-US" dirty="0" smtClean="0">
              <a:latin typeface="Aparajita" pitchFamily="34" charset="0"/>
              <a:cs typeface="Aparajita" pitchFamily="34" charset="0"/>
            </a:endParaRPr>
          </a:p>
          <a:p>
            <a:pPr marL="571500" indent="-571500">
              <a:buNone/>
            </a:pPr>
            <a:r>
              <a:rPr lang="en-US" dirty="0">
                <a:latin typeface="Aparajita" pitchFamily="34" charset="0"/>
                <a:cs typeface="Aparajita" pitchFamily="34" charset="0"/>
              </a:rPr>
              <a:t> </a:t>
            </a:r>
            <a:r>
              <a:rPr lang="en-US" dirty="0" smtClean="0">
                <a:latin typeface="Aparajita" pitchFamily="34" charset="0"/>
                <a:cs typeface="Aparajita"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13</a:t>
            </a:fld>
            <a:r>
              <a:rPr lang="en-US" smtClean="0"/>
              <a:t>/63</a:t>
            </a:r>
            <a:endParaRPr lang="en-US"/>
          </a:p>
        </p:txBody>
      </p:sp>
      <p:pic>
        <p:nvPicPr>
          <p:cNvPr id="7" name="Content Placeholder 6" descr="Buccal Patch  designed for Bidirectional drug release"/>
          <p:cNvPicPr>
            <a:picLocks noGrp="1"/>
          </p:cNvPicPr>
          <p:nvPr>
            <p:ph sz="quarter" idx="1"/>
          </p:nvPr>
        </p:nvPicPr>
        <p:blipFill>
          <a:blip r:embed="rId2" cstate="print"/>
          <a:srcRect/>
          <a:stretch>
            <a:fillRect/>
          </a:stretch>
        </p:blipFill>
        <p:spPr bwMode="auto">
          <a:xfrm>
            <a:off x="1905000" y="3581400"/>
            <a:ext cx="4419600" cy="1404937"/>
          </a:xfrm>
          <a:prstGeom prst="rect">
            <a:avLst/>
          </a:prstGeom>
          <a:noFill/>
          <a:ln w="9525">
            <a:noFill/>
            <a:miter lim="800000"/>
            <a:headEnd/>
            <a:tailEnd/>
          </a:ln>
        </p:spPr>
      </p:pic>
      <p:sp>
        <p:nvSpPr>
          <p:cNvPr id="8" name="TextBox 7"/>
          <p:cNvSpPr txBox="1"/>
          <p:nvPr/>
        </p:nvSpPr>
        <p:spPr>
          <a:xfrm>
            <a:off x="304801" y="762000"/>
            <a:ext cx="8458200" cy="2677656"/>
          </a:xfrm>
          <a:prstGeom prst="rect">
            <a:avLst/>
          </a:prstGeom>
          <a:noFill/>
        </p:spPr>
        <p:txBody>
          <a:bodyPr wrap="square" rtlCol="0">
            <a:spAutoFit/>
          </a:bodyPr>
          <a:lstStyle/>
          <a:p>
            <a:r>
              <a:rPr lang="en-US" sz="2800" smtClean="0"/>
              <a:t>EX.   </a:t>
            </a:r>
            <a:r>
              <a:rPr lang="en-US" sz="2800" smtClean="0">
                <a:latin typeface="Aparajita" pitchFamily="34" charset="0"/>
                <a:cs typeface="Aparajita" pitchFamily="34" charset="0"/>
              </a:rPr>
              <a:t>  A polymeric matrix system containing pectin, HPMC ,and diltizem HCL prepared by direct compression  .further two external layer are applied.(Geomatrix tri layer tablets,)</a:t>
            </a:r>
          </a:p>
          <a:p>
            <a:endParaRPr lang="en-US" sz="2800" smtClean="0">
              <a:latin typeface="Aparajita" pitchFamily="34" charset="0"/>
              <a:cs typeface="Aparajita" pitchFamily="34" charset="0"/>
            </a:endParaRPr>
          </a:p>
          <a:p>
            <a:r>
              <a:rPr lang="en-US" sz="2800" smtClean="0">
                <a:latin typeface="Aparajita" pitchFamily="34" charset="0"/>
                <a:cs typeface="Aparajita" pitchFamily="34" charset="0"/>
              </a:rPr>
              <a:t>-the two external layer control rate of dehydration of core, there by restricting surface area available for diffusion.</a:t>
            </a:r>
            <a:endParaRPr lang="en-IN" sz="280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14</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a:bodyPr>
          <a:lstStyle/>
          <a:p>
            <a:r>
              <a:rPr lang="en-US" sz="3200" smtClean="0">
                <a:solidFill>
                  <a:schemeClr val="accent1"/>
                </a:solidFill>
              </a:rPr>
              <a:t>Ideal buccal adhesive system :</a:t>
            </a:r>
          </a:p>
          <a:p>
            <a:r>
              <a:rPr lang="en-US" sz="3200" smtClean="0">
                <a:solidFill>
                  <a:schemeClr val="accent1"/>
                </a:solidFill>
                <a:latin typeface="Aparajita" pitchFamily="34" charset="0"/>
                <a:cs typeface="Aparajita" pitchFamily="34" charset="0"/>
              </a:rPr>
              <a:t>-</a:t>
            </a:r>
            <a:r>
              <a:rPr lang="en-US" sz="3200" smtClean="0">
                <a:latin typeface="Aparajita" pitchFamily="34" charset="0"/>
                <a:cs typeface="Aparajita" pitchFamily="34" charset="0"/>
              </a:rPr>
              <a:t>maintain it’s position in mouth.</a:t>
            </a:r>
          </a:p>
          <a:p>
            <a:r>
              <a:rPr lang="en-US" sz="3200" smtClean="0">
                <a:latin typeface="Aparajita" pitchFamily="34" charset="0"/>
                <a:cs typeface="Aparajita" pitchFamily="34" charset="0"/>
              </a:rPr>
              <a:t>-release the drug in controlled  manners.</a:t>
            </a:r>
          </a:p>
          <a:p>
            <a:r>
              <a:rPr lang="en-US" sz="3200" smtClean="0">
                <a:latin typeface="Aparajita" pitchFamily="34" charset="0"/>
                <a:cs typeface="Aparajita" pitchFamily="34" charset="0"/>
              </a:rPr>
              <a:t>Provide drug release in unidirection.</a:t>
            </a:r>
          </a:p>
          <a:p>
            <a:pPr>
              <a:buNone/>
            </a:pPr>
            <a:r>
              <a:rPr lang="en-US" sz="3200" smtClean="0">
                <a:latin typeface="Aparajita" pitchFamily="34" charset="0"/>
                <a:cs typeface="Aparajita" pitchFamily="34" charset="0"/>
              </a:rPr>
              <a:t>   Example..mucoadhesive buccal tablet of diltiazem HCL.</a:t>
            </a:r>
          </a:p>
          <a:p>
            <a:pPr>
              <a:buNone/>
            </a:pPr>
            <a:r>
              <a:rPr lang="en-US" sz="3200" smtClean="0">
                <a:latin typeface="Aparajita" pitchFamily="34" charset="0"/>
                <a:cs typeface="Aparajita" pitchFamily="34" charset="0"/>
              </a:rPr>
              <a:t>    Ex.verapamil buccal tablets,sumatriptan succinate  buccal  tablets.</a:t>
            </a:r>
            <a:endParaRPr lang="en-IN" sz="320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smtClean="0">
                <a:solidFill>
                  <a:schemeClr val="accent1"/>
                </a:solidFill>
              </a:rPr>
              <a:t>ii)RESERVIOUR TYPE</a:t>
            </a:r>
            <a:endParaRPr lang="en-IN">
              <a:solidFill>
                <a:schemeClr val="accent1"/>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15</a:t>
            </a:fld>
            <a:r>
              <a:rPr lang="en-US" smtClean="0"/>
              <a:t>/63</a:t>
            </a:r>
            <a:endParaRPr lang="en-US"/>
          </a:p>
        </p:txBody>
      </p:sp>
      <p:sp>
        <p:nvSpPr>
          <p:cNvPr id="6" name="Content Placeholder 5"/>
          <p:cNvSpPr>
            <a:spLocks noGrp="1"/>
          </p:cNvSpPr>
          <p:nvPr>
            <p:ph sz="quarter" idx="1"/>
          </p:nvPr>
        </p:nvSpPr>
        <p:spPr/>
        <p:txBody>
          <a:bodyPr/>
          <a:lstStyle/>
          <a:p>
            <a:r>
              <a:rPr lang="en-US" smtClean="0"/>
              <a:t>Contains cavity for drug and additives separate from adhesive.</a:t>
            </a:r>
          </a:p>
          <a:p>
            <a:r>
              <a:rPr lang="en-US" smtClean="0"/>
              <a:t>Impermiable backing-controls direction ,reduce patch deformation, and disintegration.</a:t>
            </a:r>
          </a:p>
          <a:p>
            <a:endParaRPr lang="en-US" smtClean="0"/>
          </a:p>
          <a:p>
            <a:endParaRPr lang="en-IN"/>
          </a:p>
        </p:txBody>
      </p:sp>
      <p:pic>
        <p:nvPicPr>
          <p:cNvPr id="7" name="Picture 6" descr="Buccal Patch designed for Unidirectional drug release"/>
          <p:cNvPicPr/>
          <p:nvPr/>
        </p:nvPicPr>
        <p:blipFill>
          <a:blip r:embed="rId2" cstate="print"/>
          <a:srcRect/>
          <a:stretch>
            <a:fillRect/>
          </a:stretch>
        </p:blipFill>
        <p:spPr bwMode="auto">
          <a:xfrm>
            <a:off x="1981200" y="3962400"/>
            <a:ext cx="5104447"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accent1"/>
                </a:solidFill>
              </a:rPr>
              <a:t>BUCCAL ADHESIVE PATCHES.</a:t>
            </a:r>
            <a:endParaRPr lang="en-IN">
              <a:solidFill>
                <a:schemeClr val="accent1"/>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16</a:t>
            </a:fld>
            <a:r>
              <a:rPr lang="en-US" smtClean="0"/>
              <a:t>/63</a:t>
            </a:r>
            <a:endParaRPr lang="en-US"/>
          </a:p>
        </p:txBody>
      </p:sp>
      <p:sp>
        <p:nvSpPr>
          <p:cNvPr id="6" name="Content Placeholder 5"/>
          <p:cNvSpPr>
            <a:spLocks noGrp="1"/>
          </p:cNvSpPr>
          <p:nvPr>
            <p:ph sz="quarter" idx="1"/>
          </p:nvPr>
        </p:nvSpPr>
        <p:spPr/>
        <p:txBody>
          <a:bodyPr/>
          <a:lstStyle/>
          <a:p>
            <a:r>
              <a:rPr lang="en-US" smtClean="0"/>
              <a:t>Buccal adhesive patches are modified release dosage form that have potential to provide controlled drug delivery from 1 to 24 hrs  .</a:t>
            </a:r>
          </a:p>
          <a:p>
            <a:r>
              <a:rPr lang="en-US" smtClean="0"/>
              <a:t>They   adhere to buccal mucosa  for extended period of time.</a:t>
            </a:r>
          </a:p>
          <a:p>
            <a:r>
              <a:rPr lang="en-US" smtClean="0"/>
              <a:t>They consists of solid matrix ( non-dissolvable or slowly dissolvable ).</a:t>
            </a:r>
          </a:p>
          <a:p>
            <a:r>
              <a:rPr lang="en-US" smtClean="0"/>
              <a:t>They may be</a:t>
            </a:r>
          </a:p>
          <a:p>
            <a:r>
              <a:rPr lang="en-US" smtClean="0"/>
              <a:t>    -Unidirectionally.</a:t>
            </a:r>
          </a:p>
          <a:p>
            <a:r>
              <a:rPr lang="en-US" smtClean="0"/>
              <a:t>     -bidirectionally.</a:t>
            </a:r>
          </a:p>
          <a:p>
            <a:r>
              <a:rPr lang="en-US" smtClean="0"/>
              <a:t>     -multidirectionally.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17</a:t>
            </a:fld>
            <a:r>
              <a:rPr lang="en-US" smtClean="0"/>
              <a:t>/63</a:t>
            </a:r>
            <a:endParaRPr lang="en-US"/>
          </a:p>
        </p:txBody>
      </p:sp>
      <p:pic>
        <p:nvPicPr>
          <p:cNvPr id="1026" name="Picture 2"/>
          <p:cNvPicPr>
            <a:picLocks noChangeAspect="1" noChangeArrowheads="1"/>
          </p:cNvPicPr>
          <p:nvPr/>
        </p:nvPicPr>
        <p:blipFill>
          <a:blip r:embed="rId2"/>
          <a:srcRect/>
          <a:stretch>
            <a:fillRect/>
          </a:stretch>
        </p:blipFill>
        <p:spPr bwMode="auto">
          <a:xfrm>
            <a:off x="685800" y="428625"/>
            <a:ext cx="8001000" cy="2390775"/>
          </a:xfrm>
          <a:prstGeom prst="rect">
            <a:avLst/>
          </a:prstGeom>
          <a:noFill/>
          <a:ln w="9525">
            <a:noFill/>
            <a:miter lim="800000"/>
            <a:headEnd/>
            <a:tailEnd/>
          </a:ln>
          <a:effectLst/>
        </p:spPr>
      </p:pic>
      <p:sp>
        <p:nvSpPr>
          <p:cNvPr id="8" name="TextBox 7"/>
          <p:cNvSpPr txBox="1"/>
          <p:nvPr/>
        </p:nvSpPr>
        <p:spPr>
          <a:xfrm>
            <a:off x="533400" y="3657600"/>
            <a:ext cx="8229600" cy="1569660"/>
          </a:xfrm>
          <a:prstGeom prst="rect">
            <a:avLst/>
          </a:prstGeom>
          <a:noFill/>
        </p:spPr>
        <p:txBody>
          <a:bodyPr wrap="square" rtlCol="0">
            <a:spAutoFit/>
          </a:bodyPr>
          <a:lstStyle/>
          <a:p>
            <a:r>
              <a:rPr lang="en-IN" smtClean="0"/>
              <a:t>(</a:t>
            </a:r>
            <a:r>
              <a:rPr lang="en-IN" sz="2400" smtClean="0"/>
              <a:t>a) bidirectional release from adhesive patch by dissolution or diffusion;</a:t>
            </a:r>
          </a:p>
          <a:p>
            <a:r>
              <a:rPr lang="en-IN" sz="2400" smtClean="0"/>
              <a:t> (b) unidirectional release from patch embedded in an adhesive Shield</a:t>
            </a:r>
          </a:p>
          <a:p>
            <a:r>
              <a:rPr lang="en-IN" sz="2400" smtClean="0"/>
              <a:t> (c) bidirectional release from a laminated patch; </a:t>
            </a:r>
          </a:p>
          <a:p>
            <a:r>
              <a:rPr lang="en-IN" sz="2400" smtClean="0"/>
              <a:t>(d) unidirectional release from a laminated patch. </a:t>
            </a:r>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18</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lstStyle/>
          <a:p>
            <a:r>
              <a:rPr lang="en-US" smtClean="0"/>
              <a:t>Adhesive polymer itself  act as drug carrier or adhesive layer link between drug loaded  layer and mucosa. </a:t>
            </a:r>
          </a:p>
          <a:p>
            <a:r>
              <a:rPr lang="en-US" smtClean="0"/>
              <a:t>Size-generally 1-16  cm2</a:t>
            </a:r>
          </a:p>
          <a:p>
            <a:r>
              <a:rPr lang="en-US" smtClean="0"/>
              <a:t>But 1-3 cm2 used .</a:t>
            </a:r>
          </a:p>
          <a:p>
            <a:r>
              <a:rPr lang="en-US" smtClean="0"/>
              <a:t>Large sized patches are placed at central position of buccal mucosa.</a:t>
            </a:r>
          </a:p>
          <a:p>
            <a:r>
              <a:rPr lang="en-IN" smtClean="0"/>
              <a:t>. Two methods used to prepare adhesive patches include solvent casting and direct milling . In the solvent casting method , the intermediate sheet from which patches are punched is prepared by casting the solution of the drug and polymer  onto a backing layer sheet and subsequently allowing the solvent  to evaporate </a:t>
            </a:r>
            <a:endParaRPr lang="en-US" smtClean="0"/>
          </a:p>
          <a:p>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19</a:t>
            </a:fld>
            <a:r>
              <a:rPr lang="en-US" smtClean="0"/>
              <a:t>/63</a:t>
            </a:r>
            <a:endParaRPr lang="en-US"/>
          </a:p>
        </p:txBody>
      </p:sp>
      <p:sp>
        <p:nvSpPr>
          <p:cNvPr id="6" name="Content Placeholder 5"/>
          <p:cNvSpPr>
            <a:spLocks noGrp="1"/>
          </p:cNvSpPr>
          <p:nvPr>
            <p:ph sz="quarter" idx="1"/>
          </p:nvPr>
        </p:nvSpPr>
        <p:spPr>
          <a:xfrm>
            <a:off x="762000" y="533400"/>
            <a:ext cx="7772400" cy="5486400"/>
          </a:xfrm>
        </p:spPr>
        <p:txBody>
          <a:bodyPr>
            <a:noAutofit/>
          </a:bodyPr>
          <a:lstStyle/>
          <a:p>
            <a:pPr>
              <a:buNone/>
            </a:pPr>
            <a:r>
              <a:rPr lang="en-US" sz="2800" smtClean="0">
                <a:latin typeface="Aparajita" pitchFamily="34" charset="0"/>
                <a:cs typeface="Aparajita" pitchFamily="34" charset="0"/>
              </a:rPr>
              <a:t>Three basic type  of bucccal patches  to achieve targeted drug release.</a:t>
            </a:r>
          </a:p>
          <a:p>
            <a:pPr>
              <a:buNone/>
            </a:pPr>
            <a:r>
              <a:rPr lang="en-US" sz="2800" smtClean="0">
                <a:latin typeface="Aparajita" pitchFamily="34" charset="0"/>
                <a:cs typeface="Aparajita" pitchFamily="34" charset="0"/>
              </a:rPr>
              <a:t>    i) monolithic matrix( for multidirection release)</a:t>
            </a:r>
          </a:p>
          <a:p>
            <a:pPr>
              <a:buNone/>
            </a:pPr>
            <a:r>
              <a:rPr lang="en-US" sz="2800" smtClean="0">
                <a:latin typeface="Aparajita" pitchFamily="34" charset="0"/>
                <a:cs typeface="Aparajita" pitchFamily="34" charset="0"/>
              </a:rPr>
              <a:t>   ii) a multilayer matrix ( having semi permeable backing layer)</a:t>
            </a:r>
          </a:p>
          <a:p>
            <a:pPr>
              <a:buNone/>
            </a:pPr>
            <a:r>
              <a:rPr lang="en-US" sz="2800" smtClean="0">
                <a:latin typeface="Aparajita" pitchFamily="34" charset="0"/>
                <a:cs typeface="Aparajita" pitchFamily="34" charset="0"/>
              </a:rPr>
              <a:t>   iii) multilayer matrix (having impermeable layer over back and side of device)</a:t>
            </a:r>
          </a:p>
          <a:p>
            <a:r>
              <a:rPr lang="en-US" sz="2400" smtClean="0">
                <a:latin typeface="Aparajita" pitchFamily="34" charset="0"/>
                <a:cs typeface="Aparajita" pitchFamily="34" charset="0"/>
              </a:rPr>
              <a:t> E. g.  1) MUCO ADHESIVE BUCCAL PATCHES CONTAINING VERAPAMIL HCL.</a:t>
            </a:r>
          </a:p>
          <a:p>
            <a:r>
              <a:rPr lang="en-US" sz="2400" smtClean="0">
                <a:latin typeface="Aparajita" pitchFamily="34" charset="0"/>
                <a:cs typeface="Aparajita" pitchFamily="34" charset="0"/>
              </a:rPr>
              <a:t> 2) BUCO ADHESIVE BUCCAL PATCHES OF CARVEDILOL</a:t>
            </a:r>
          </a:p>
          <a:p>
            <a:r>
              <a:rPr lang="en-US" sz="2400" smtClean="0">
                <a:latin typeface="Aparajita" pitchFamily="34" charset="0"/>
                <a:cs typeface="Aparajita" pitchFamily="34" charset="0"/>
              </a:rPr>
              <a:t>  B uccal patches prepared from chitosan with pvk-30  </a:t>
            </a:r>
          </a:p>
          <a:p>
            <a:pPr>
              <a:buNone/>
            </a:pPr>
            <a:r>
              <a:rPr lang="en-US" sz="2400" smtClean="0">
                <a:latin typeface="Aparajita" pitchFamily="34" charset="0"/>
                <a:cs typeface="Aparajita" pitchFamily="34" charset="0"/>
              </a:rPr>
              <a:t>       Also   from HPMC , CARBOPOL . EUDRAGIT-RS100</a:t>
            </a:r>
            <a:endParaRPr lang="en-IN" sz="2400" smtClean="0">
              <a:latin typeface="Aparajita" pitchFamily="34" charset="0"/>
              <a:cs typeface="Aparajita" pitchFamily="34" charset="0"/>
            </a:endParaRPr>
          </a:p>
          <a:p>
            <a:endParaRPr lang="en-US" sz="240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CONTENTS ….</a:t>
            </a:r>
            <a:endParaRPr lang="en-US" dirty="0"/>
          </a:p>
        </p:txBody>
      </p:sp>
      <p:sp>
        <p:nvSpPr>
          <p:cNvPr id="6" name="Slide Number Placeholder 5"/>
          <p:cNvSpPr>
            <a:spLocks noGrp="1"/>
          </p:cNvSpPr>
          <p:nvPr>
            <p:ph type="sldNum" sz="quarter" idx="12"/>
          </p:nvPr>
        </p:nvSpPr>
        <p:spPr/>
        <p:txBody>
          <a:bodyPr/>
          <a:lstStyle/>
          <a:p>
            <a:fld id="{606CF7E4-BB65-4B9B-AB2D-0F0A9EA36E8E}" type="slidenum">
              <a:rPr lang="en-US" smtClean="0"/>
              <a:pPr/>
              <a:t>2</a:t>
            </a:fld>
            <a:r>
              <a:rPr lang="en-US" smtClean="0"/>
              <a:t>/63</a:t>
            </a:r>
            <a:endParaRPr lang="en-US"/>
          </a:p>
        </p:txBody>
      </p:sp>
      <p:sp>
        <p:nvSpPr>
          <p:cNvPr id="3" name="Content Placeholder 2"/>
          <p:cNvSpPr>
            <a:spLocks noGrp="1"/>
          </p:cNvSpPr>
          <p:nvPr>
            <p:ph sz="quarter" idx="1"/>
          </p:nvPr>
        </p:nvSpPr>
        <p:spPr>
          <a:xfrm>
            <a:off x="457200" y="990600"/>
            <a:ext cx="8229600" cy="5135563"/>
          </a:xfrm>
        </p:spPr>
        <p:txBody>
          <a:bodyPr>
            <a:normAutofit fontScale="25000" lnSpcReduction="20000"/>
          </a:bodyPr>
          <a:lstStyle/>
          <a:p>
            <a:r>
              <a:rPr lang="en-US" sz="11200" smtClean="0"/>
              <a:t>INTRODUCTION</a:t>
            </a:r>
            <a:endParaRPr lang="en-US" sz="11200" dirty="0" smtClean="0"/>
          </a:p>
          <a:p>
            <a:r>
              <a:rPr lang="en-US" sz="11200" dirty="0" smtClean="0"/>
              <a:t>STRUCTURE OF BUCCAL MUCOSA</a:t>
            </a:r>
            <a:endParaRPr lang="en-US" sz="11200" dirty="0"/>
          </a:p>
          <a:p>
            <a:r>
              <a:rPr lang="en-US" sz="11200" smtClean="0"/>
              <a:t>APPROACHES  OF  BUCCAL </a:t>
            </a:r>
            <a:r>
              <a:rPr lang="en-US" sz="11200" dirty="0" smtClean="0"/>
              <a:t>DOSAGE FORM</a:t>
            </a:r>
          </a:p>
          <a:p>
            <a:r>
              <a:rPr lang="en-US" sz="11200" dirty="0" smtClean="0"/>
              <a:t>IDEAL DRUG CANDIDATES</a:t>
            </a:r>
            <a:endParaRPr lang="en-US" sz="11200" dirty="0"/>
          </a:p>
          <a:p>
            <a:r>
              <a:rPr lang="en-US" sz="11200" dirty="0" smtClean="0"/>
              <a:t>METHODS TO INCREASE DRUG DELIVERY VIA </a:t>
            </a:r>
            <a:r>
              <a:rPr lang="en-US" sz="11200" smtClean="0"/>
              <a:t>BUCCAL ROUTE</a:t>
            </a:r>
          </a:p>
          <a:p>
            <a:r>
              <a:rPr lang="en-US" sz="11200" smtClean="0"/>
              <a:t>EVALUATIONS</a:t>
            </a:r>
          </a:p>
          <a:p>
            <a:r>
              <a:rPr lang="en-US" sz="11200" smtClean="0"/>
              <a:t>ADVANTAGES</a:t>
            </a:r>
          </a:p>
          <a:p>
            <a:r>
              <a:rPr lang="en-US" sz="11200" smtClean="0"/>
              <a:t>LIMITATIONS</a:t>
            </a:r>
            <a:endParaRPr lang="en-US" sz="11200" dirty="0" smtClean="0"/>
          </a:p>
          <a:p>
            <a:r>
              <a:rPr lang="en-US" sz="11200" smtClean="0"/>
              <a:t>MARKETED PRODUCTS.</a:t>
            </a:r>
          </a:p>
          <a:p>
            <a:r>
              <a:rPr lang="en-US" sz="11200" smtClean="0"/>
              <a:t>REFERENCES</a:t>
            </a:r>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pPr>
              <a:buNone/>
            </a:pPr>
            <a:r>
              <a:rPr lang="en-US" sz="2400" smtClean="0"/>
              <a:t> MARKETED </a:t>
            </a:r>
            <a:r>
              <a:rPr lang="en-US" sz="2400" dirty="0" smtClean="0"/>
              <a:t>PRODUCTS</a:t>
            </a:r>
          </a:p>
          <a:p>
            <a:r>
              <a:rPr lang="en-US" sz="2400" dirty="0" smtClean="0"/>
              <a:t>CONCLUSIONS</a:t>
            </a:r>
          </a:p>
          <a:p>
            <a:r>
              <a:rPr lang="en-US" sz="2400" dirty="0" smtClean="0"/>
              <a:t>REFERENSES</a:t>
            </a:r>
            <a:endParaRPr lang="en-US" sz="2400"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smtClean="0">
                <a:solidFill>
                  <a:srgbClr val="FF0000"/>
                </a:solidFill>
              </a:rPr>
              <a:t>BUCCAL FILMS.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20</a:t>
            </a:fld>
            <a:r>
              <a:rPr lang="en-US" smtClean="0"/>
              <a:t>/63</a:t>
            </a:r>
            <a:endParaRPr lang="en-US"/>
          </a:p>
        </p:txBody>
      </p:sp>
      <p:sp>
        <p:nvSpPr>
          <p:cNvPr id="6" name="Content Placeholder 5"/>
          <p:cNvSpPr>
            <a:spLocks noGrp="1"/>
          </p:cNvSpPr>
          <p:nvPr>
            <p:ph sz="quarter" idx="1"/>
          </p:nvPr>
        </p:nvSpPr>
        <p:spPr>
          <a:xfrm>
            <a:off x="685800" y="1295400"/>
            <a:ext cx="7772400" cy="4800600"/>
          </a:xfrm>
        </p:spPr>
        <p:txBody>
          <a:bodyPr>
            <a:normAutofit/>
          </a:bodyPr>
          <a:lstStyle/>
          <a:p>
            <a:endParaRPr lang="en-IN" smtClean="0"/>
          </a:p>
          <a:p>
            <a:r>
              <a:rPr lang="en-IN" sz="3000" smtClean="0"/>
              <a:t> Thin film drug delivery has emerged as an advanced alternative to the traditional dosage form . </a:t>
            </a:r>
          </a:p>
          <a:p>
            <a:r>
              <a:rPr lang="en-IN" sz="3000" smtClean="0"/>
              <a:t>placing the strip on or under</a:t>
            </a:r>
            <a:r>
              <a:rPr lang="en-IN" sz="3000" baseline="30000" smtClean="0"/>
              <a:t> </a:t>
            </a:r>
            <a:r>
              <a:rPr lang="en-IN" sz="3000" smtClean="0"/>
              <a:t>  the tongue or along the inside of the cheek.</a:t>
            </a:r>
          </a:p>
          <a:p>
            <a:r>
              <a:rPr lang="en-IN" sz="3000" smtClean="0"/>
              <a:t> As the strip dissolves, the drug can enter the blood stream , buccally or sublingually. </a:t>
            </a:r>
          </a:p>
          <a:p>
            <a:r>
              <a:rPr lang="en-US" sz="3000" smtClean="0"/>
              <a:t>Buccal mucosa preferred over sub lingual mucosa.</a:t>
            </a:r>
            <a:r>
              <a:rPr lang="en-IN" sz="3500" smtClean="0"/>
              <a:t> </a:t>
            </a:r>
            <a:endParaRPr lang="en-IN" sz="2800" smtClean="0"/>
          </a:p>
          <a:p>
            <a:endParaRPr lang="en-IN">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21</a:t>
            </a:fld>
            <a:r>
              <a:rPr lang="en-US" smtClean="0"/>
              <a:t>/63</a:t>
            </a:r>
            <a:endParaRPr lang="en-US"/>
          </a:p>
        </p:txBody>
      </p:sp>
      <p:sp>
        <p:nvSpPr>
          <p:cNvPr id="6" name="Content Placeholder 5"/>
          <p:cNvSpPr>
            <a:spLocks noGrp="1"/>
          </p:cNvSpPr>
          <p:nvPr>
            <p:ph sz="quarter" idx="1"/>
          </p:nvPr>
        </p:nvSpPr>
        <p:spPr>
          <a:xfrm>
            <a:off x="914400" y="381000"/>
            <a:ext cx="7772400" cy="5638800"/>
          </a:xfrm>
        </p:spPr>
        <p:txBody>
          <a:bodyPr/>
          <a:lstStyle/>
          <a:p>
            <a:r>
              <a:rPr lang="en-US" smtClean="0">
                <a:latin typeface="Arial Narrow" pitchFamily="34" charset="0"/>
              </a:rPr>
              <a:t>It consists of </a:t>
            </a:r>
          </a:p>
          <a:p>
            <a:r>
              <a:rPr lang="en-US" smtClean="0">
                <a:latin typeface="Arial Narrow" pitchFamily="34" charset="0"/>
              </a:rPr>
              <a:t> film forming polymer .</a:t>
            </a:r>
          </a:p>
          <a:p>
            <a:r>
              <a:rPr lang="en-US" smtClean="0">
                <a:latin typeface="Arial Narrow" pitchFamily="34" charset="0"/>
              </a:rPr>
              <a:t>Plasticizer.</a:t>
            </a:r>
          </a:p>
          <a:p>
            <a:r>
              <a:rPr lang="en-US" smtClean="0">
                <a:latin typeface="Arial Narrow" pitchFamily="34" charset="0"/>
              </a:rPr>
              <a:t>API</a:t>
            </a:r>
          </a:p>
          <a:p>
            <a:r>
              <a:rPr lang="en-US" smtClean="0">
                <a:latin typeface="Arial Narrow" pitchFamily="34" charset="0"/>
              </a:rPr>
              <a:t>Stabilizing and thickning agents. </a:t>
            </a:r>
          </a:p>
          <a:p>
            <a:r>
              <a:rPr lang="en-US" smtClean="0">
                <a:latin typeface="Arial Narrow" pitchFamily="34" charset="0"/>
              </a:rPr>
              <a:t>E.g.buccal film of salbutamol.</a:t>
            </a:r>
          </a:p>
          <a:p>
            <a:endParaRPr lang="en-IN">
              <a:latin typeface="Arial Narrow" pitchFamily="34" charset="0"/>
            </a:endParaRPr>
          </a:p>
        </p:txBody>
      </p:sp>
      <p:pic>
        <p:nvPicPr>
          <p:cNvPr id="7" name="Picture 2" descr="C:\Users\darshak\Pictures\BEMA_film.gif"/>
          <p:cNvPicPr>
            <a:picLocks noChangeAspect="1" noChangeArrowheads="1"/>
          </p:cNvPicPr>
          <p:nvPr/>
        </p:nvPicPr>
        <p:blipFill>
          <a:blip r:embed="rId2"/>
          <a:srcRect/>
          <a:stretch>
            <a:fillRect/>
          </a:stretch>
        </p:blipFill>
        <p:spPr bwMode="auto">
          <a:xfrm>
            <a:off x="5334000" y="609600"/>
            <a:ext cx="3048000" cy="2133600"/>
          </a:xfrm>
          <a:prstGeom prst="rect">
            <a:avLst/>
          </a:prstGeom>
          <a:noFill/>
        </p:spPr>
      </p:pic>
      <p:sp>
        <p:nvSpPr>
          <p:cNvPr id="8" name="TextBox 7"/>
          <p:cNvSpPr txBox="1"/>
          <p:nvPr/>
        </p:nvSpPr>
        <p:spPr>
          <a:xfrm>
            <a:off x="762000" y="3657600"/>
            <a:ext cx="7146700" cy="646331"/>
          </a:xfrm>
          <a:prstGeom prst="rect">
            <a:avLst/>
          </a:prstGeom>
          <a:noFill/>
        </p:spPr>
        <p:txBody>
          <a:bodyPr wrap="square" rtlCol="0">
            <a:spAutoFit/>
          </a:bodyPr>
          <a:lstStyle/>
          <a:p>
            <a:r>
              <a:rPr lang="en-US" smtClean="0"/>
              <a:t>MARKETED PRODUCT:       ONSOLIS (FANTANYL BUCCAL SOLUBLE FILM)</a:t>
            </a:r>
          </a:p>
          <a:p>
            <a:r>
              <a:rPr lang="en-US" smtClean="0"/>
              <a:t>WHICH IS USED IN MANAGEMENT OF SEVERE PAIN OF CANCER.</a:t>
            </a:r>
            <a:endParaRPr lang="en-IN"/>
          </a:p>
        </p:txBody>
      </p:sp>
      <p:sp>
        <p:nvSpPr>
          <p:cNvPr id="9" name="TextBox 8"/>
          <p:cNvSpPr txBox="1"/>
          <p:nvPr/>
        </p:nvSpPr>
        <p:spPr>
          <a:xfrm>
            <a:off x="7239000" y="2590800"/>
            <a:ext cx="1503938" cy="369332"/>
          </a:xfrm>
          <a:prstGeom prst="rect">
            <a:avLst/>
          </a:prstGeom>
          <a:noFill/>
        </p:spPr>
        <p:txBody>
          <a:bodyPr wrap="none" rtlCol="0">
            <a:spAutoFit/>
          </a:bodyPr>
          <a:lstStyle/>
          <a:p>
            <a:r>
              <a:rPr lang="en-US" smtClean="0"/>
              <a:t>BUCCAL FILM</a:t>
            </a: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smtClean="0">
                <a:solidFill>
                  <a:srgbClr val="FF0000"/>
                </a:solidFill>
              </a:rPr>
              <a:t>MUCOADHESIVE HYDROGEL</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22</a:t>
            </a:fld>
            <a:r>
              <a:rPr lang="en-US" smtClean="0"/>
              <a:t>/63</a:t>
            </a:r>
            <a:endParaRPr lang="en-US"/>
          </a:p>
        </p:txBody>
      </p:sp>
      <p:sp>
        <p:nvSpPr>
          <p:cNvPr id="6" name="Content Placeholder 5"/>
          <p:cNvSpPr>
            <a:spLocks noGrp="1"/>
          </p:cNvSpPr>
          <p:nvPr>
            <p:ph sz="quarter" idx="1"/>
          </p:nvPr>
        </p:nvSpPr>
        <p:spPr>
          <a:xfrm>
            <a:off x="914400" y="914400"/>
            <a:ext cx="7772400" cy="5257800"/>
          </a:xfrm>
        </p:spPr>
        <p:txBody>
          <a:bodyPr>
            <a:noAutofit/>
          </a:bodyPr>
          <a:lstStyle/>
          <a:p>
            <a:r>
              <a:rPr lang="en-US" sz="2800" smtClean="0"/>
              <a:t>These  are hydrophilic matrices that are capable of swelling when placed in aqueous media.</a:t>
            </a:r>
          </a:p>
          <a:p>
            <a:r>
              <a:rPr lang="en-IN" sz="2800" smtClean="0"/>
              <a:t>Hydrogels, which release the drug by swelling and thereby allowing drug transport through the spaces in the polymer network, are being widelystudied for their use in bioadhesive gels. Polyacrylic-based hydrogels have alsobeen extensively studied. An example of a commercially available device is theOTS (oral transmucosal system, TheraTech), which has been used to deliver glucagon-like insulintropic peptide.</a:t>
            </a:r>
          </a:p>
          <a:p>
            <a:pPr>
              <a:buNone/>
            </a:pPr>
            <a:r>
              <a:rPr lang="en-US" sz="2800" smtClean="0"/>
              <a:t>   Example.chitosan  glutamate buccal hydrogel with local anaesthetics activity.</a:t>
            </a:r>
            <a:endParaRPr lang="en-IN" sz="2800" smtClean="0"/>
          </a:p>
          <a:p>
            <a:endParaRPr lang="en-IN"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23</a:t>
            </a:fld>
            <a:r>
              <a:rPr lang="en-US" smtClean="0"/>
              <a:t>/63</a:t>
            </a:r>
            <a:endParaRPr lang="en-US"/>
          </a:p>
        </p:txBody>
      </p:sp>
      <p:sp>
        <p:nvSpPr>
          <p:cNvPr id="6" name="Content Placeholder 5"/>
          <p:cNvSpPr>
            <a:spLocks noGrp="1"/>
          </p:cNvSpPr>
          <p:nvPr>
            <p:ph sz="quarter" idx="1"/>
          </p:nvPr>
        </p:nvSpPr>
        <p:spPr>
          <a:xfrm>
            <a:off x="914400" y="609600"/>
            <a:ext cx="7772400" cy="5410200"/>
          </a:xfrm>
        </p:spPr>
        <p:txBody>
          <a:bodyPr/>
          <a:lstStyle/>
          <a:p>
            <a:r>
              <a:rPr lang="en-US" sz="2800" smtClean="0"/>
              <a:t>MUCOADHESIVE  HYDROGEL  mainly  used for local action.</a:t>
            </a:r>
          </a:p>
          <a:p>
            <a:r>
              <a:rPr lang="en-US" sz="2800" smtClean="0"/>
              <a:t>Various  polymers are used to prepared  mucoadhesive hydrogel such as chitosan and its derivatives.</a:t>
            </a:r>
          </a:p>
          <a:p>
            <a:r>
              <a:rPr lang="en-US" sz="2800" smtClean="0"/>
              <a:t>To obtain mucoadhesive hydrogel   , two   properties  have to be optimised.</a:t>
            </a:r>
          </a:p>
          <a:p>
            <a:r>
              <a:rPr lang="en-US" sz="2800" smtClean="0"/>
              <a:t>1)polarity of polymer surface.</a:t>
            </a:r>
          </a:p>
          <a:p>
            <a:r>
              <a:rPr lang="en-US" sz="2800" smtClean="0"/>
              <a:t>2)molecular mobility of polymer.</a:t>
            </a:r>
            <a:endParaRPr lang="en-IN" sz="2800" smtClean="0"/>
          </a:p>
          <a:p>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BUCCAL SPRAYS.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24</a:t>
            </a:fld>
            <a:r>
              <a:rPr lang="en-US" smtClean="0"/>
              <a:t>/63</a:t>
            </a:r>
            <a:endParaRPr lang="en-US"/>
          </a:p>
        </p:txBody>
      </p:sp>
      <p:sp>
        <p:nvSpPr>
          <p:cNvPr id="6" name="Content Placeholder 5"/>
          <p:cNvSpPr>
            <a:spLocks noGrp="1"/>
          </p:cNvSpPr>
          <p:nvPr>
            <p:ph sz="quarter" idx="1"/>
          </p:nvPr>
        </p:nvSpPr>
        <p:spPr/>
        <p:txBody>
          <a:bodyPr/>
          <a:lstStyle/>
          <a:p>
            <a:r>
              <a:rPr lang="en-US" smtClean="0"/>
              <a:t>GENEREX BIO TECHNOLOGY have introduced insulin spray .which is used for type -1  diabetes patients.</a:t>
            </a:r>
            <a:endParaRPr lang="en-IN"/>
          </a:p>
        </p:txBody>
      </p:sp>
      <p:pic>
        <p:nvPicPr>
          <p:cNvPr id="22530" name="Picture 2" descr="oral/throat/buccal spray pump">
            <a:hlinkClick r:id="rId2"/>
          </p:cNvPr>
          <p:cNvPicPr>
            <a:picLocks noChangeAspect="1" noChangeArrowheads="1"/>
          </p:cNvPicPr>
          <p:nvPr/>
        </p:nvPicPr>
        <p:blipFill>
          <a:blip r:embed="rId3"/>
          <a:srcRect/>
          <a:stretch>
            <a:fillRect/>
          </a:stretch>
        </p:blipFill>
        <p:spPr bwMode="auto">
          <a:xfrm>
            <a:off x="2971799" y="2667000"/>
            <a:ext cx="3970155" cy="29908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25</a:t>
            </a:fld>
            <a:r>
              <a:rPr lang="en-US" smtClean="0"/>
              <a:t>/63</a:t>
            </a:r>
            <a:endParaRPr lang="en-US"/>
          </a:p>
        </p:txBody>
      </p:sp>
      <p:sp>
        <p:nvSpPr>
          <p:cNvPr id="6" name="Content Placeholder 5"/>
          <p:cNvSpPr>
            <a:spLocks noGrp="1"/>
          </p:cNvSpPr>
          <p:nvPr>
            <p:ph sz="quarter" idx="1"/>
          </p:nvPr>
        </p:nvSpPr>
        <p:spPr>
          <a:xfrm>
            <a:off x="914400" y="762000"/>
            <a:ext cx="7772400" cy="5257800"/>
          </a:xfrm>
        </p:spPr>
        <p:txBody>
          <a:bodyPr/>
          <a:lstStyle/>
          <a:p>
            <a:r>
              <a:rPr lang="en-IN" smtClean="0"/>
              <a:t>Generex Biotechnology has completed a proof-of-concept study on buccal delivery of heparin using their oral spray platform technology,</a:t>
            </a:r>
          </a:p>
          <a:p>
            <a:r>
              <a:rPr lang="en-IN" smtClean="0"/>
              <a:t>This  technology is being used to develop a formulation for buccal delivery of insulin for the treatment of diabetes</a:t>
            </a:r>
          </a:p>
          <a:p>
            <a:r>
              <a:rPr lang="en-US" smtClean="0"/>
              <a:t>Buccal spray delivers a mist of fine droplets onto mucosal membrane  probably onto mucin layer.</a:t>
            </a:r>
          </a:p>
          <a:p>
            <a:r>
              <a:rPr lang="en-US" smtClean="0"/>
              <a:t>The solvent either is absorbed through membrane  or it is diluted by saliva.</a:t>
            </a:r>
          </a:p>
          <a:p>
            <a:r>
              <a:rPr lang="en-US" smtClean="0"/>
              <a:t>The drug substance that in solvent and not immediately absorbed is diposited as athin film onto mucin layer.</a:t>
            </a:r>
          </a:p>
          <a:p>
            <a:r>
              <a:rPr lang="en-US" smtClean="0"/>
              <a:t>E.g.estradiol spray.</a:t>
            </a:r>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90600"/>
          </a:xfrm>
        </p:spPr>
        <p:txBody>
          <a:bodyPr/>
          <a:lstStyle/>
          <a:p>
            <a:r>
              <a:rPr lang="en-US" smtClean="0">
                <a:solidFill>
                  <a:srgbClr val="FF0000"/>
                </a:solidFill>
              </a:rPr>
              <a:t>Mucoadhesive poymers.</a:t>
            </a:r>
            <a:r>
              <a:rPr lang="en-US" smtClean="0"/>
              <a:t> </a:t>
            </a:r>
            <a:endParaRPr lang="en-IN"/>
          </a:p>
        </p:txBody>
      </p:sp>
      <p:sp>
        <p:nvSpPr>
          <p:cNvPr id="5" name="Slide Number Placeholder 4"/>
          <p:cNvSpPr>
            <a:spLocks noGrp="1"/>
          </p:cNvSpPr>
          <p:nvPr>
            <p:ph type="sldNum" sz="quarter" idx="12"/>
          </p:nvPr>
        </p:nvSpPr>
        <p:spPr/>
        <p:txBody>
          <a:bodyPr/>
          <a:lstStyle/>
          <a:p>
            <a:fld id="{606CF7E4-BB65-4B9B-AB2D-0F0A9EA36E8E}" type="slidenum">
              <a:rPr lang="en-US" smtClean="0"/>
              <a:pPr/>
              <a:t>26</a:t>
            </a:fld>
            <a:r>
              <a:rPr lang="en-US" smtClean="0"/>
              <a:t>/63</a:t>
            </a:r>
            <a:endParaRPr lang="en-US"/>
          </a:p>
        </p:txBody>
      </p:sp>
      <p:sp>
        <p:nvSpPr>
          <p:cNvPr id="6" name="Content Placeholder 5"/>
          <p:cNvSpPr>
            <a:spLocks noGrp="1"/>
          </p:cNvSpPr>
          <p:nvPr>
            <p:ph sz="quarter" idx="1"/>
          </p:nvPr>
        </p:nvSpPr>
        <p:spPr>
          <a:xfrm>
            <a:off x="914400" y="914400"/>
            <a:ext cx="7772400" cy="5257800"/>
          </a:xfrm>
        </p:spPr>
        <p:txBody>
          <a:bodyPr>
            <a:normAutofit fontScale="92500" lnSpcReduction="10000"/>
          </a:bodyPr>
          <a:lstStyle/>
          <a:p>
            <a:pPr>
              <a:buNone/>
            </a:pPr>
            <a:r>
              <a:rPr lang="en-IN" smtClean="0"/>
              <a:t>   Mucoadhesion is defined as the ability of material adheres to biological tissue for an extended period of time. </a:t>
            </a:r>
          </a:p>
          <a:p>
            <a:pPr>
              <a:buNone/>
            </a:pPr>
            <a:r>
              <a:rPr lang="en-IN" smtClean="0"/>
              <a:t>    Ideal Characteristics of a Buccal Adhesive Polymer </a:t>
            </a:r>
          </a:p>
          <a:p>
            <a:r>
              <a:rPr lang="en-IN" smtClean="0"/>
              <a:t> Polymer and its degradation products should be non-toxic, non-irritant and free from leachable impuri-ties. </a:t>
            </a:r>
          </a:p>
          <a:p>
            <a:r>
              <a:rPr lang="en-IN" smtClean="0"/>
              <a:t> Should have good spreadability, wetting, swelling and solubility and biodegradability properties. </a:t>
            </a:r>
          </a:p>
          <a:p>
            <a:r>
              <a:rPr lang="en-IN" smtClean="0"/>
              <a:t> pH should be biocompatible and should possess good viscoelastic properties. </a:t>
            </a:r>
          </a:p>
          <a:p>
            <a:r>
              <a:rPr lang="en-IN" smtClean="0"/>
              <a:t> Should adhere quickly to buccal mucosa and should possess sufficient mechanical strength. </a:t>
            </a:r>
          </a:p>
          <a:p>
            <a:r>
              <a:rPr lang="en-IN" smtClean="0"/>
              <a:t> Should possess peel, tensile and shear strengths at the bioadhesive range. </a:t>
            </a:r>
          </a:p>
          <a:p>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27</a:t>
            </a:fld>
            <a:r>
              <a:rPr lang="en-US" smtClean="0"/>
              <a:t>/63</a:t>
            </a:r>
            <a:endParaRPr lang="en-US"/>
          </a:p>
        </p:txBody>
      </p:sp>
      <p:sp>
        <p:nvSpPr>
          <p:cNvPr id="6" name="Content Placeholder 5"/>
          <p:cNvSpPr>
            <a:spLocks noGrp="1"/>
          </p:cNvSpPr>
          <p:nvPr>
            <p:ph sz="quarter" idx="1"/>
          </p:nvPr>
        </p:nvSpPr>
        <p:spPr>
          <a:xfrm>
            <a:off x="914400" y="457200"/>
            <a:ext cx="7772400" cy="5562600"/>
          </a:xfrm>
        </p:spPr>
        <p:txBody>
          <a:bodyPr/>
          <a:lstStyle/>
          <a:p>
            <a:r>
              <a:rPr lang="en-US" smtClean="0"/>
              <a:t>Polymer shoud have  following features.</a:t>
            </a:r>
          </a:p>
          <a:p>
            <a:pPr>
              <a:buNone/>
            </a:pPr>
            <a:r>
              <a:rPr lang="en-US" smtClean="0"/>
              <a:t>-suitable surface property for wetting mucus/mucosal tissue.</a:t>
            </a:r>
          </a:p>
          <a:p>
            <a:pPr>
              <a:buNone/>
            </a:pPr>
            <a:r>
              <a:rPr lang="en-US" smtClean="0"/>
              <a:t>-sufficient flexiblity.</a:t>
            </a:r>
          </a:p>
          <a:p>
            <a:pPr>
              <a:buNone/>
            </a:pPr>
            <a:r>
              <a:rPr lang="en-US" smtClean="0"/>
              <a:t>-predominantly anionic hydrophobicity with hydrogen bond forming groups</a:t>
            </a:r>
          </a:p>
          <a:p>
            <a:pPr>
              <a:buNone/>
            </a:pPr>
            <a:r>
              <a:rPr lang="en-US" smtClean="0"/>
              <a:t>Factors to be considerations.</a:t>
            </a:r>
          </a:p>
          <a:p>
            <a:pPr>
              <a:buNone/>
            </a:pPr>
            <a:r>
              <a:rPr lang="en-US" smtClean="0"/>
              <a:t>  - charge of polymers</a:t>
            </a:r>
          </a:p>
          <a:p>
            <a:pPr>
              <a:buNone/>
            </a:pPr>
            <a:r>
              <a:rPr lang="en-US" smtClean="0"/>
              <a:t>   -molecular wt.</a:t>
            </a:r>
          </a:p>
          <a:p>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28</a:t>
            </a:fld>
            <a:r>
              <a:rPr lang="en-US" smtClean="0"/>
              <a:t>/63</a:t>
            </a:r>
            <a:endParaRPr lang="en-US"/>
          </a:p>
        </p:txBody>
      </p:sp>
      <p:pic>
        <p:nvPicPr>
          <p:cNvPr id="4098" name="Picture 2"/>
          <p:cNvPicPr>
            <a:picLocks noGrp="1" noChangeAspect="1" noChangeArrowheads="1"/>
          </p:cNvPicPr>
          <p:nvPr>
            <p:ph sz="quarter" idx="1"/>
          </p:nvPr>
        </p:nvPicPr>
        <p:blipFill>
          <a:blip r:embed="rId2"/>
          <a:srcRect/>
          <a:stretch>
            <a:fillRect/>
          </a:stretch>
        </p:blipFill>
        <p:spPr bwMode="auto">
          <a:xfrm>
            <a:off x="457200" y="457200"/>
            <a:ext cx="8153399"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29</a:t>
            </a:fld>
            <a:r>
              <a:rPr lang="en-US" smtClean="0"/>
              <a:t>/63</a:t>
            </a:r>
            <a:endParaRPr lang="en-US"/>
          </a:p>
        </p:txBody>
      </p:sp>
      <p:pic>
        <p:nvPicPr>
          <p:cNvPr id="5122" name="Picture 2"/>
          <p:cNvPicPr>
            <a:picLocks noGrp="1" noChangeAspect="1" noChangeArrowheads="1"/>
          </p:cNvPicPr>
          <p:nvPr>
            <p:ph sz="quarter" idx="1"/>
          </p:nvPr>
        </p:nvPicPr>
        <p:blipFill>
          <a:blip r:embed="rId2"/>
          <a:srcRect/>
          <a:stretch>
            <a:fillRect/>
          </a:stretch>
        </p:blipFill>
        <p:spPr bwMode="auto">
          <a:xfrm>
            <a:off x="1123950" y="838200"/>
            <a:ext cx="73533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0000"/>
                </a:solidFill>
              </a:rPr>
              <a:t>INTRODUCTION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3</a:t>
            </a:fld>
            <a:r>
              <a:rPr lang="en-US" smtClean="0"/>
              <a:t>/63</a:t>
            </a:r>
            <a:endParaRPr lang="en-US"/>
          </a:p>
        </p:txBody>
      </p:sp>
      <p:sp>
        <p:nvSpPr>
          <p:cNvPr id="3" name="Content Placeholder 2"/>
          <p:cNvSpPr>
            <a:spLocks noGrp="1"/>
          </p:cNvSpPr>
          <p:nvPr>
            <p:ph sz="quarter" idx="1"/>
          </p:nvPr>
        </p:nvSpPr>
        <p:spPr>
          <a:xfrm>
            <a:off x="457200" y="1143000"/>
            <a:ext cx="8229600" cy="4983163"/>
          </a:xfrm>
        </p:spPr>
        <p:txBody>
          <a:bodyPr>
            <a:normAutofit/>
          </a:bodyPr>
          <a:lstStyle/>
          <a:p>
            <a:r>
              <a:rPr lang="en-US" sz="3200" dirty="0" smtClean="0">
                <a:latin typeface="Aparajita" pitchFamily="34" charset="0"/>
                <a:cs typeface="Aparajita" pitchFamily="34" charset="0"/>
              </a:rPr>
              <a:t>Administration of drug via </a:t>
            </a:r>
            <a:r>
              <a:rPr lang="en-US" sz="3200" dirty="0" err="1" smtClean="0">
                <a:latin typeface="Aparajita" pitchFamily="34" charset="0"/>
                <a:cs typeface="Aparajita" pitchFamily="34" charset="0"/>
              </a:rPr>
              <a:t>buccal</a:t>
            </a:r>
            <a:r>
              <a:rPr lang="en-US" sz="3200" dirty="0" smtClean="0">
                <a:latin typeface="Aparajita" pitchFamily="34" charset="0"/>
                <a:cs typeface="Aparajita" pitchFamily="34" charset="0"/>
              </a:rPr>
              <a:t> mucosa (linings of cheek and area between upper and lower lips) to the systemic circulation.</a:t>
            </a:r>
          </a:p>
          <a:p>
            <a:r>
              <a:rPr lang="en-US" sz="3200" dirty="0" smtClean="0">
                <a:latin typeface="Aparajita" pitchFamily="34" charset="0"/>
                <a:cs typeface="Aparajita" pitchFamily="34" charset="0"/>
              </a:rPr>
              <a:t>Potential route for typically large, hydrophilic and unstable proteins , </a:t>
            </a:r>
            <a:r>
              <a:rPr lang="en-US" sz="3200" dirty="0" err="1" smtClean="0">
                <a:latin typeface="Aparajita" pitchFamily="34" charset="0"/>
                <a:cs typeface="Aparajita" pitchFamily="34" charset="0"/>
              </a:rPr>
              <a:t>oligonucleotides</a:t>
            </a:r>
            <a:r>
              <a:rPr lang="en-US" sz="3200" dirty="0" smtClean="0">
                <a:latin typeface="Aparajita" pitchFamily="34" charset="0"/>
                <a:cs typeface="Aparajita" pitchFamily="34" charset="0"/>
              </a:rPr>
              <a:t>, and poly </a:t>
            </a:r>
            <a:r>
              <a:rPr lang="en-US" sz="3200" dirty="0" err="1" smtClean="0">
                <a:latin typeface="Aparajita" pitchFamily="34" charset="0"/>
                <a:cs typeface="Aparajita" pitchFamily="34" charset="0"/>
              </a:rPr>
              <a:t>saccharides</a:t>
            </a:r>
            <a:r>
              <a:rPr lang="en-US" sz="3200" dirty="0" smtClean="0">
                <a:latin typeface="Aparajita" pitchFamily="34" charset="0"/>
                <a:cs typeface="Aparajita" pitchFamily="34" charset="0"/>
              </a:rPr>
              <a:t>.</a:t>
            </a:r>
          </a:p>
          <a:p>
            <a:r>
              <a:rPr lang="en-US" sz="3200" dirty="0" smtClean="0">
                <a:latin typeface="Aparajita" pitchFamily="34" charset="0"/>
                <a:cs typeface="Aparajita" pitchFamily="34" charset="0"/>
              </a:rPr>
              <a:t>For local and systemic drug </a:t>
            </a:r>
            <a:r>
              <a:rPr lang="en-US" sz="3200" smtClean="0">
                <a:latin typeface="Aparajita" pitchFamily="34" charset="0"/>
                <a:cs typeface="Aparajita" pitchFamily="34" charset="0"/>
              </a:rPr>
              <a:t>delivery.</a:t>
            </a:r>
          </a:p>
          <a:p>
            <a:r>
              <a:rPr lang="en-US" sz="3200" smtClean="0">
                <a:latin typeface="Aparajita" pitchFamily="34" charset="0"/>
                <a:cs typeface="Aparajita" pitchFamily="34" charset="0"/>
              </a:rPr>
              <a:t>Most buccal formulations are designed to provide sustained release of active ingredients.</a:t>
            </a:r>
            <a:endParaRPr lang="en-US" sz="3200" dirty="0">
              <a:latin typeface="Aparajita" pitchFamily="34" charset="0"/>
              <a:cs typeface="Aparajita" pitchFamily="34" charset="0"/>
            </a:endParaRPr>
          </a:p>
        </p:txBody>
      </p:sp>
      <p:sp>
        <p:nvSpPr>
          <p:cNvPr id="7" name="TextBox 6"/>
          <p:cNvSpPr txBox="1"/>
          <p:nvPr/>
        </p:nvSpPr>
        <p:spPr>
          <a:xfrm>
            <a:off x="533400" y="6477000"/>
            <a:ext cx="300082" cy="369332"/>
          </a:xfrm>
          <a:prstGeom prst="rect">
            <a:avLst/>
          </a:prstGeom>
          <a:noFill/>
        </p:spPr>
        <p:txBody>
          <a:bodyPr wrap="none" rtlCol="0">
            <a:spAutoFit/>
          </a:bodyPr>
          <a:lstStyle/>
          <a:p>
            <a:r>
              <a:rPr lang="en-US" smtClean="0"/>
              <a:t>/</a:t>
            </a:r>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sz="3600" smtClean="0">
                <a:solidFill>
                  <a:srgbClr val="FF0000"/>
                </a:solidFill>
              </a:rPr>
              <a:t>Fast Dissolving buccal Tablets.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30</a:t>
            </a:fld>
            <a:r>
              <a:rPr lang="en-US" smtClean="0"/>
              <a:t>/63</a:t>
            </a:r>
            <a:endParaRPr lang="en-US"/>
          </a:p>
        </p:txBody>
      </p:sp>
      <p:sp>
        <p:nvSpPr>
          <p:cNvPr id="6" name="Content Placeholder 5"/>
          <p:cNvSpPr>
            <a:spLocks noGrp="1"/>
          </p:cNvSpPr>
          <p:nvPr>
            <p:ph sz="quarter" idx="1"/>
          </p:nvPr>
        </p:nvSpPr>
        <p:spPr>
          <a:xfrm>
            <a:off x="914400" y="838200"/>
            <a:ext cx="7772400" cy="5181600"/>
          </a:xfrm>
        </p:spPr>
        <p:txBody>
          <a:bodyPr>
            <a:normAutofit lnSpcReduction="10000"/>
          </a:bodyPr>
          <a:lstStyle/>
          <a:p>
            <a:r>
              <a:rPr lang="en-US" smtClean="0">
                <a:latin typeface="Arial Narrow" pitchFamily="34" charset="0"/>
              </a:rPr>
              <a:t>Fast dissolving buccal tablets for administring a medicament</a:t>
            </a:r>
          </a:p>
          <a:p>
            <a:pPr>
              <a:buNone/>
            </a:pPr>
            <a:r>
              <a:rPr lang="en-US" smtClean="0">
                <a:latin typeface="Arial Narrow" pitchFamily="34" charset="0"/>
              </a:rPr>
              <a:t>    includes active ingredients, a lubricunt and water soluble sugar Such as sorbitol,combined such that buccal tablets dissolves in about one minute.</a:t>
            </a:r>
          </a:p>
          <a:p>
            <a:pPr>
              <a:buNone/>
            </a:pPr>
            <a:r>
              <a:rPr lang="en-US" smtClean="0">
                <a:latin typeface="Arial Narrow" pitchFamily="34" charset="0"/>
              </a:rPr>
              <a:t>It includes.</a:t>
            </a:r>
          </a:p>
          <a:p>
            <a:pPr>
              <a:buNone/>
            </a:pPr>
            <a:r>
              <a:rPr lang="en-US" smtClean="0">
                <a:latin typeface="Arial Narrow" pitchFamily="34" charset="0"/>
              </a:rPr>
              <a:t>   -buccally  absorbable active ingredients                                    -a lubricant (mg stearate,sds) </a:t>
            </a:r>
          </a:p>
          <a:p>
            <a:pPr>
              <a:buNone/>
            </a:pPr>
            <a:r>
              <a:rPr lang="en-US" smtClean="0">
                <a:latin typeface="Arial Narrow" pitchFamily="34" charset="0"/>
              </a:rPr>
              <a:t>     -soluble,directly compressible excipients(spray dried sorbitol)</a:t>
            </a:r>
          </a:p>
          <a:p>
            <a:pPr>
              <a:buFontTx/>
              <a:buChar char="-"/>
            </a:pPr>
            <a:r>
              <a:rPr lang="en-US" smtClean="0">
                <a:latin typeface="Arial Narrow" pitchFamily="34" charset="0"/>
              </a:rPr>
              <a:t>such rapid delivery is useful for delivering a bolus dose to achieve a rapid rise in blood level.</a:t>
            </a:r>
          </a:p>
          <a:p>
            <a:pPr>
              <a:buFontTx/>
              <a:buChar char="-"/>
            </a:pPr>
            <a:r>
              <a:rPr lang="en-US" smtClean="0">
                <a:latin typeface="Arial Narrow" pitchFamily="34" charset="0"/>
              </a:rPr>
              <a:t>This is covered by patent( U S patent no-5,073,374)</a:t>
            </a:r>
            <a:endParaRPr lang="en-IN">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31</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lnSpcReduction="10000"/>
          </a:bodyPr>
          <a:lstStyle/>
          <a:p>
            <a:r>
              <a:rPr lang="en-US" smtClean="0">
                <a:latin typeface="Arial Narrow" pitchFamily="34" charset="0"/>
              </a:rPr>
              <a:t>BUCCAL WAFERS:  Buccal wafers are rapidly dissolving oral film.</a:t>
            </a:r>
          </a:p>
          <a:p>
            <a:pPr>
              <a:buNone/>
            </a:pPr>
            <a:r>
              <a:rPr lang="en-US" smtClean="0">
                <a:latin typeface="Arial Narrow" pitchFamily="34" charset="0"/>
              </a:rPr>
              <a:t>-ORA-VESCENT :This drug delivery system have been designed to promote drug absorption through oral mucosa(buccal) </a:t>
            </a:r>
          </a:p>
          <a:p>
            <a:r>
              <a:rPr lang="en-US" smtClean="0">
                <a:latin typeface="Arial Narrow" pitchFamily="34" charset="0"/>
              </a:rPr>
              <a:t>This may enable more rapid absorption of drug that have a long Tmax.</a:t>
            </a:r>
          </a:p>
          <a:p>
            <a:r>
              <a:rPr lang="en-US" smtClean="0">
                <a:latin typeface="Arial Narrow" pitchFamily="34" charset="0"/>
              </a:rPr>
              <a:t>In case where the patient is vomiting frequently. Or in migraine gastric transit may be so severely compromised. In such circumtance  this delivery may be advantageous.</a:t>
            </a:r>
          </a:p>
          <a:p>
            <a:r>
              <a:rPr lang="en-US" smtClean="0">
                <a:latin typeface="Arial Narrow" pitchFamily="34" charset="0"/>
              </a:rPr>
              <a:t>However  this technology is protected by patent.</a:t>
            </a:r>
          </a:p>
          <a:p>
            <a:r>
              <a:rPr lang="en-US" smtClean="0">
                <a:latin typeface="Arial Narrow" pitchFamily="34" charset="0"/>
              </a:rPr>
              <a:t>Mechanism  by means of CO2   release.</a:t>
            </a:r>
          </a:p>
          <a:p>
            <a:r>
              <a:rPr lang="en-US" smtClean="0">
                <a:latin typeface="Arial Narrow" pitchFamily="34" charset="0"/>
              </a:rPr>
              <a:t> EX.    An ORA-VESCENT  fentanyl  buccal tablet.   </a:t>
            </a:r>
          </a:p>
          <a:p>
            <a:endParaRPr lang="en-IN">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smtClean="0">
                <a:solidFill>
                  <a:srgbClr val="FF0000"/>
                </a:solidFill>
              </a:rPr>
              <a:t>BUCCAL MICROSPHERE</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32</a:t>
            </a:fld>
            <a:r>
              <a:rPr lang="en-US" smtClean="0"/>
              <a:t>/63</a:t>
            </a:r>
            <a:endParaRPr lang="en-US"/>
          </a:p>
        </p:txBody>
      </p:sp>
      <p:sp>
        <p:nvSpPr>
          <p:cNvPr id="6" name="Content Placeholder 5"/>
          <p:cNvSpPr>
            <a:spLocks noGrp="1"/>
          </p:cNvSpPr>
          <p:nvPr>
            <p:ph sz="quarter" idx="1"/>
          </p:nvPr>
        </p:nvSpPr>
        <p:spPr>
          <a:xfrm>
            <a:off x="914400" y="762000"/>
            <a:ext cx="7772400" cy="5486400"/>
          </a:xfrm>
        </p:spPr>
        <p:txBody>
          <a:bodyPr>
            <a:normAutofit lnSpcReduction="10000"/>
          </a:bodyPr>
          <a:lstStyle/>
          <a:p>
            <a:r>
              <a:rPr lang="en-US" smtClean="0"/>
              <a:t>. Bioadhesive  microspheres offer unique carrier system for many pharmaceuticals and can be  tailored to adhere to any mucosal tissue, The bioadhesive microspheres can be used not only for controlled release but also for targeted delivery of the drugs to specific sites in body.</a:t>
            </a:r>
          </a:p>
          <a:p>
            <a:r>
              <a:rPr lang="en-US" smtClean="0"/>
              <a:t> Recent advances ,  development of polymeric drug delivery systems for protein/peptide drugs . </a:t>
            </a:r>
          </a:p>
          <a:p>
            <a:r>
              <a:rPr lang="en-US" smtClean="0"/>
              <a:t> </a:t>
            </a:r>
            <a:r>
              <a:rPr lang="en-IN" smtClean="0"/>
              <a:t>Bioadhesive microspheres exhibit a prolonged residence time at site of application or absorption and facilitate an intimate contact with underlying absorption surface and thus contribute to improved and/or better therapeutic</a:t>
            </a:r>
            <a:br>
              <a:rPr lang="en-IN" smtClean="0"/>
            </a:br>
            <a:r>
              <a:rPr lang="en-IN" smtClean="0"/>
              <a:t>performance of drugs</a:t>
            </a:r>
          </a:p>
          <a:p>
            <a:r>
              <a:rPr lang="en-US" smtClean="0"/>
              <a:t>E.g. Bio adhesive polymer grafted starch microsphere bearing isosorbide dinitrite for buccal delivery.(chemical abstracts)</a:t>
            </a:r>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33</a:t>
            </a:fld>
            <a:r>
              <a:rPr lang="en-US" smtClean="0"/>
              <a:t>/63</a:t>
            </a:r>
            <a:endParaRPr lang="en-US"/>
          </a:p>
        </p:txBody>
      </p:sp>
      <p:sp>
        <p:nvSpPr>
          <p:cNvPr id="6" name="Content Placeholder 5"/>
          <p:cNvSpPr>
            <a:spLocks noGrp="1"/>
          </p:cNvSpPr>
          <p:nvPr>
            <p:ph sz="quarter" idx="1"/>
          </p:nvPr>
        </p:nvSpPr>
        <p:spPr>
          <a:xfrm>
            <a:off x="914400" y="381000"/>
            <a:ext cx="7772400" cy="5638800"/>
          </a:xfrm>
        </p:spPr>
        <p:txBody>
          <a:bodyPr/>
          <a:lstStyle/>
          <a:p>
            <a:r>
              <a:rPr lang="en-US" smtClean="0">
                <a:solidFill>
                  <a:schemeClr val="accent1"/>
                </a:solidFill>
              </a:rPr>
              <a:t>BUCCAL COVERED TABLET SYSTEM (BCTS) :</a:t>
            </a:r>
          </a:p>
          <a:p>
            <a:r>
              <a:rPr lang="en-US" sz="2400" smtClean="0">
                <a:latin typeface="Arial Narrow" pitchFamily="34" charset="0"/>
              </a:rPr>
              <a:t> This method   restric disintegration from the sides of  tablets.</a:t>
            </a:r>
          </a:p>
          <a:p>
            <a:r>
              <a:rPr lang="en-US" sz="2400" smtClean="0">
                <a:latin typeface="Arial Narrow" pitchFamily="34" charset="0"/>
              </a:rPr>
              <a:t>The method involve sandwiching a slowly disintegration  buccal mucoadhesive plain tablet between two poly ethylene sheets.</a:t>
            </a:r>
          </a:p>
          <a:p>
            <a:r>
              <a:rPr lang="en-US" sz="2400" smtClean="0">
                <a:latin typeface="Arial Narrow" pitchFamily="34" charset="0"/>
              </a:rPr>
              <a:t>The  upper  sheets contained  a hole that allowed tablet to absorb water and disintegrate only through  hole.</a:t>
            </a:r>
          </a:p>
          <a:p>
            <a:r>
              <a:rPr lang="en-US" sz="2400" smtClean="0">
                <a:latin typeface="Arial Narrow" pitchFamily="34" charset="0"/>
              </a:rPr>
              <a:t>The lower sheet contained adhesive to allow the delivery system to adhere to gingiva for a long time.</a:t>
            </a:r>
            <a:endParaRPr lang="en-IN" sz="2400" smtClean="0">
              <a:latin typeface="Arial Narrow" pitchFamily="34" charset="0"/>
            </a:endParaRPr>
          </a:p>
          <a:p>
            <a:r>
              <a:rPr lang="en-US" sz="2400" smtClean="0">
                <a:solidFill>
                  <a:srgbClr val="FF0000"/>
                </a:solidFill>
                <a:latin typeface="Arial Narrow" pitchFamily="34" charset="0"/>
              </a:rPr>
              <a:t>LIQUID CRYSTALLINE PHASES  OF GLYCERYL MONO-OLEATE  AS  BDDS   FOR  PEPTIDE AND  PROTEIN</a:t>
            </a:r>
          </a:p>
          <a:p>
            <a:pPr>
              <a:buNone/>
            </a:pPr>
            <a:r>
              <a:rPr lang="en-US" sz="2400" smtClean="0">
                <a:latin typeface="Arial Narrow" pitchFamily="34" charset="0"/>
              </a:rPr>
              <a:t>-lyotrophic LCP –cobic,lamellar,reversed micellar,hexagonal phase.</a:t>
            </a:r>
          </a:p>
          <a:p>
            <a:pPr>
              <a:buNone/>
            </a:pPr>
            <a:r>
              <a:rPr lang="en-US" sz="2400" smtClean="0">
                <a:latin typeface="Arial Narrow" pitchFamily="34" charset="0"/>
              </a:rPr>
              <a:t>-cubic type LCP have ability to incorporate various size of both hydrophilic and hydrophobic drugs.</a:t>
            </a:r>
            <a:endParaRPr lang="en-IN" sz="2400">
              <a:latin typeface="Arial Narrow"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34</a:t>
            </a:fld>
            <a:r>
              <a:rPr lang="en-US" smtClean="0"/>
              <a:t>/63</a:t>
            </a:r>
            <a:endParaRPr lang="en-US"/>
          </a:p>
        </p:txBody>
      </p:sp>
      <p:sp>
        <p:nvSpPr>
          <p:cNvPr id="6" name="Content Placeholder 5"/>
          <p:cNvSpPr>
            <a:spLocks noGrp="1"/>
          </p:cNvSpPr>
          <p:nvPr>
            <p:ph sz="quarter" idx="1"/>
          </p:nvPr>
        </p:nvSpPr>
        <p:spPr>
          <a:xfrm>
            <a:off x="914400" y="381000"/>
            <a:ext cx="7772400" cy="5638800"/>
          </a:xfrm>
        </p:spPr>
        <p:txBody>
          <a:bodyPr>
            <a:normAutofit fontScale="92500" lnSpcReduction="10000"/>
          </a:bodyPr>
          <a:lstStyle/>
          <a:p>
            <a:r>
              <a:rPr lang="en-IN" smtClean="0">
                <a:latin typeface="Arial Narrow" pitchFamily="34" charset="0"/>
              </a:rPr>
              <a:t>several innovative self-actuated drug delivery devices designed for administration of drugs to the tissue of the intraoral cavity and the buccal mucosa are being developed including </a:t>
            </a:r>
          </a:p>
          <a:p>
            <a:r>
              <a:rPr lang="en-IN" smtClean="0">
                <a:latin typeface="Arial Narrow" pitchFamily="34" charset="0"/>
              </a:rPr>
              <a:t>aerosol sprays,</a:t>
            </a:r>
          </a:p>
          <a:p>
            <a:r>
              <a:rPr lang="en-IN" smtClean="0">
                <a:latin typeface="Arial Narrow" pitchFamily="34" charset="0"/>
              </a:rPr>
              <a:t> liquid pump sprays,  </a:t>
            </a:r>
          </a:p>
          <a:p>
            <a:r>
              <a:rPr lang="en-IN" smtClean="0">
                <a:latin typeface="Arial Narrow" pitchFamily="34" charset="0"/>
              </a:rPr>
              <a:t>Activated mists (i.e., RapidMist™ device), </a:t>
            </a:r>
          </a:p>
          <a:p>
            <a:r>
              <a:rPr lang="en-IN" smtClean="0">
                <a:latin typeface="Arial Narrow" pitchFamily="34" charset="0"/>
              </a:rPr>
              <a:t>needleless injectors (i.e., PowderJect® device).</a:t>
            </a:r>
          </a:p>
          <a:p>
            <a:r>
              <a:rPr lang="en-IN" smtClean="0">
                <a:latin typeface="Arial Narrow" pitchFamily="34" charset="0"/>
              </a:rPr>
              <a:t> These devices are being developed in multidose formats for a variety of dugs requiring control of </a:t>
            </a:r>
          </a:p>
          <a:p>
            <a:r>
              <a:rPr lang="en-IN" smtClean="0">
                <a:latin typeface="Arial Narrow" pitchFamily="34" charset="0"/>
              </a:rPr>
              <a:t>diabetes (i.e., insulin), </a:t>
            </a:r>
          </a:p>
          <a:p>
            <a:r>
              <a:rPr lang="en-IN" smtClean="0">
                <a:latin typeface="Arial Narrow" pitchFamily="34" charset="0"/>
              </a:rPr>
              <a:t>pain (e.g., fentanyl and morphine),</a:t>
            </a:r>
          </a:p>
          <a:p>
            <a:r>
              <a:rPr lang="en-IN" smtClean="0">
                <a:latin typeface="Arial Narrow" pitchFamily="34" charset="0"/>
              </a:rPr>
              <a:t>anticoagulants (i.e., heparin), </a:t>
            </a:r>
          </a:p>
          <a:p>
            <a:r>
              <a:rPr lang="en-IN" smtClean="0">
                <a:latin typeface="Arial Narrow" pitchFamily="34" charset="0"/>
              </a:rPr>
              <a:t> flu vaccines (i.e., influenza) delivered noninvasively to the oral cavity for buccal absorption.</a:t>
            </a:r>
          </a:p>
          <a:p>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35</a:t>
            </a:fld>
            <a:r>
              <a:rPr lang="en-US" smtClean="0"/>
              <a:t>/63</a:t>
            </a:r>
            <a:endParaRPr lang="en-US"/>
          </a:p>
        </p:txBody>
      </p:sp>
      <p:sp>
        <p:nvSpPr>
          <p:cNvPr id="6" name="Content Placeholder 5"/>
          <p:cNvSpPr>
            <a:spLocks noGrp="1"/>
          </p:cNvSpPr>
          <p:nvPr>
            <p:ph sz="quarter" idx="1"/>
          </p:nvPr>
        </p:nvSpPr>
        <p:spPr>
          <a:xfrm>
            <a:off x="914400" y="228600"/>
            <a:ext cx="7772400" cy="5791200"/>
          </a:xfrm>
        </p:spPr>
        <p:txBody>
          <a:bodyPr/>
          <a:lstStyle/>
          <a:p>
            <a:r>
              <a:rPr lang="en-IN" b="1" smtClean="0"/>
              <a:t>The IntelliDrug device</a:t>
            </a:r>
            <a:endParaRPr lang="en-IN" smtClean="0"/>
          </a:p>
          <a:p>
            <a:r>
              <a:rPr lang="en-IN" smtClean="0"/>
              <a:t>The 'IntelliDrug' device  represents a revolutionary method for delivering drugs for long-term chronic diseases through the buccal mucosa, according to the patient needs, in periods lasting days, weeks or months.</a:t>
            </a:r>
          </a:p>
          <a:p>
            <a:endParaRPr lang="en-IN"/>
          </a:p>
        </p:txBody>
      </p:sp>
      <p:pic>
        <p:nvPicPr>
          <p:cNvPr id="7" name="Picture 3"/>
          <p:cNvPicPr>
            <a:picLocks noChangeAspect="1" noChangeArrowheads="1"/>
          </p:cNvPicPr>
          <p:nvPr/>
        </p:nvPicPr>
        <p:blipFill>
          <a:blip r:embed="rId2"/>
          <a:srcRect/>
          <a:stretch>
            <a:fillRect/>
          </a:stretch>
        </p:blipFill>
        <p:spPr>
          <a:xfrm>
            <a:off x="990600" y="2286000"/>
            <a:ext cx="6858000" cy="38100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rPr>
              <a:t>IDEAL DRUG CANDIDATES.</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36</a:t>
            </a:fld>
            <a:r>
              <a:rPr lang="en-US" smtClean="0"/>
              <a:t>/63</a:t>
            </a:r>
            <a:endParaRPr lang="en-US"/>
          </a:p>
        </p:txBody>
      </p:sp>
      <p:sp>
        <p:nvSpPr>
          <p:cNvPr id="3" name="Content Placeholder 2"/>
          <p:cNvSpPr>
            <a:spLocks noGrp="1"/>
          </p:cNvSpPr>
          <p:nvPr>
            <p:ph sz="quarter" idx="1"/>
          </p:nvPr>
        </p:nvSpPr>
        <p:spPr>
          <a:xfrm>
            <a:off x="457200" y="1295400"/>
            <a:ext cx="8229600" cy="4830763"/>
          </a:xfrm>
        </p:spPr>
        <p:txBody>
          <a:bodyPr/>
          <a:lstStyle/>
          <a:p>
            <a:pPr marL="571500" indent="-571500">
              <a:buAutoNum type="romanUcParenR"/>
            </a:pPr>
            <a:r>
              <a:rPr lang="en-US" dirty="0" smtClean="0"/>
              <a:t>Organic nitrites. (</a:t>
            </a:r>
            <a:r>
              <a:rPr lang="en-US" dirty="0" err="1" smtClean="0"/>
              <a:t>glyceryl</a:t>
            </a:r>
            <a:r>
              <a:rPr lang="en-US" dirty="0" smtClean="0"/>
              <a:t> tri nitrites )</a:t>
            </a:r>
          </a:p>
          <a:p>
            <a:pPr marL="571500" indent="-571500">
              <a:buAutoNum type="romanUcParenR"/>
            </a:pPr>
            <a:r>
              <a:rPr lang="en-US" dirty="0" smtClean="0"/>
              <a:t>NASAIDS. (</a:t>
            </a:r>
            <a:r>
              <a:rPr lang="en-US" dirty="0" err="1" smtClean="0"/>
              <a:t>Diclofenac</a:t>
            </a:r>
            <a:r>
              <a:rPr lang="en-US" dirty="0" smtClean="0"/>
              <a:t> sodium )</a:t>
            </a:r>
          </a:p>
          <a:p>
            <a:pPr marL="571500" indent="-571500">
              <a:buAutoNum type="romanUcParenR"/>
            </a:pPr>
            <a:r>
              <a:rPr lang="en-US" dirty="0" smtClean="0"/>
              <a:t>Local </a:t>
            </a:r>
            <a:r>
              <a:rPr lang="en-US" dirty="0" err="1" smtClean="0"/>
              <a:t>anaesthetics</a:t>
            </a:r>
            <a:r>
              <a:rPr lang="en-US" dirty="0" smtClean="0"/>
              <a:t>.</a:t>
            </a:r>
          </a:p>
          <a:p>
            <a:pPr marL="571500" indent="-571500">
              <a:buAutoNum type="romanUcParenR"/>
            </a:pPr>
            <a:r>
              <a:rPr lang="en-US" dirty="0" smtClean="0"/>
              <a:t>Bronchodilators. (</a:t>
            </a:r>
            <a:r>
              <a:rPr lang="en-US" dirty="0" err="1" smtClean="0"/>
              <a:t>salbutamol</a:t>
            </a:r>
            <a:r>
              <a:rPr lang="en-US" dirty="0" smtClean="0"/>
              <a:t>)</a:t>
            </a:r>
          </a:p>
          <a:p>
            <a:pPr marL="571500" indent="-571500">
              <a:buAutoNum type="romanUcParenR"/>
            </a:pPr>
            <a:r>
              <a:rPr lang="en-US" smtClean="0"/>
              <a:t>Antibiotics.</a:t>
            </a:r>
          </a:p>
          <a:p>
            <a:pPr marL="571500" indent="-571500">
              <a:buAutoNum type="romanUcParenR"/>
            </a:pPr>
            <a:r>
              <a:rPr lang="en-US" smtClean="0"/>
              <a:t>Anti-Diabetes (insulin)</a:t>
            </a:r>
          </a:p>
          <a:p>
            <a:pPr marL="571500" indent="-571500">
              <a:buAutoNum type="romanUcParenR"/>
            </a:pPr>
            <a:r>
              <a:rPr lang="en-US" smtClean="0"/>
              <a:t>Hormonal products (estradiols)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smtClean="0">
                <a:solidFill>
                  <a:srgbClr val="FF0000"/>
                </a:solidFill>
              </a:rPr>
              <a:t>Methods to increase buccal drug delivery</a:t>
            </a:r>
            <a:endParaRPr lang="en-IN" sz="3200">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37</a:t>
            </a:fld>
            <a:r>
              <a:rPr lang="en-US" smtClean="0"/>
              <a:t>/63</a:t>
            </a:r>
            <a:endParaRPr lang="en-US"/>
          </a:p>
        </p:txBody>
      </p:sp>
      <p:sp>
        <p:nvSpPr>
          <p:cNvPr id="6" name="Content Placeholder 5"/>
          <p:cNvSpPr>
            <a:spLocks noGrp="1"/>
          </p:cNvSpPr>
          <p:nvPr>
            <p:ph sz="quarter" idx="1"/>
          </p:nvPr>
        </p:nvSpPr>
        <p:spPr/>
        <p:txBody>
          <a:bodyPr>
            <a:normAutofit lnSpcReduction="10000"/>
          </a:bodyPr>
          <a:lstStyle/>
          <a:p>
            <a:pPr>
              <a:buNone/>
            </a:pPr>
            <a:r>
              <a:rPr lang="en-IN" smtClean="0"/>
              <a:t>(1)permeation enhancers, </a:t>
            </a:r>
          </a:p>
          <a:p>
            <a:pPr>
              <a:buNone/>
            </a:pPr>
            <a:r>
              <a:rPr lang="en-IN" smtClean="0"/>
              <a:t>(2) enzyme inhibitors, </a:t>
            </a:r>
          </a:p>
          <a:p>
            <a:pPr>
              <a:buNone/>
            </a:pPr>
            <a:r>
              <a:rPr lang="en-IN" smtClean="0"/>
              <a:t>(3) vehicles/cosolvents.</a:t>
            </a:r>
          </a:p>
          <a:p>
            <a:pPr>
              <a:buNone/>
            </a:pPr>
            <a:r>
              <a:rPr lang="en-US" smtClean="0"/>
              <a:t>  1)  Chemical method:</a:t>
            </a:r>
          </a:p>
          <a:p>
            <a:r>
              <a:rPr lang="en-IN" smtClean="0"/>
              <a:t>Modulation of drug permeation through the oral mucosa is usually achieved by using chemical penetration enhancers</a:t>
            </a:r>
          </a:p>
          <a:p>
            <a:r>
              <a:rPr lang="en-US" b="1" smtClean="0"/>
              <a:t>Bile salts</a:t>
            </a:r>
            <a:endParaRPr lang="en-IN" b="1" smtClean="0"/>
          </a:p>
          <a:p>
            <a:r>
              <a:rPr lang="en-IN" smtClean="0"/>
              <a:t>Bile salts belong to a class of natural or semi-synthetic surfactants and include sodium glycodeoxycholate, sodium glycocholate, sodium taurodeoxycholate, and sodium taurocholate.</a:t>
            </a: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38</a:t>
            </a:fld>
            <a:r>
              <a:rPr lang="en-US" smtClean="0"/>
              <a:t>/63</a:t>
            </a:r>
            <a:endParaRPr lang="en-US"/>
          </a:p>
        </p:txBody>
      </p:sp>
      <p:sp>
        <p:nvSpPr>
          <p:cNvPr id="6" name="Content Placeholder 5"/>
          <p:cNvSpPr>
            <a:spLocks noGrp="1"/>
          </p:cNvSpPr>
          <p:nvPr>
            <p:ph sz="quarter" idx="1"/>
          </p:nvPr>
        </p:nvSpPr>
        <p:spPr>
          <a:xfrm>
            <a:off x="914400" y="381000"/>
            <a:ext cx="7772400" cy="5638800"/>
          </a:xfrm>
        </p:spPr>
        <p:txBody>
          <a:bodyPr>
            <a:normAutofit fontScale="92500" lnSpcReduction="20000"/>
          </a:bodyPr>
          <a:lstStyle/>
          <a:p>
            <a:r>
              <a:rPr lang="en-IN" b="1" smtClean="0"/>
              <a:t>Bile Salts</a:t>
            </a:r>
          </a:p>
          <a:p>
            <a:r>
              <a:rPr lang="en-IN" smtClean="0"/>
              <a:t>Sodium taurocholate</a:t>
            </a:r>
          </a:p>
          <a:p>
            <a:r>
              <a:rPr lang="en-IN" smtClean="0"/>
              <a:t>Sodium taurodeoxycholate</a:t>
            </a:r>
          </a:p>
          <a:p>
            <a:r>
              <a:rPr lang="en-IN" smtClean="0"/>
              <a:t>Sodium deoxycholate</a:t>
            </a:r>
          </a:p>
          <a:p>
            <a:r>
              <a:rPr lang="en-IN" smtClean="0"/>
              <a:t>Sodium glycocholate and EDTA</a:t>
            </a:r>
          </a:p>
          <a:p>
            <a:r>
              <a:rPr lang="en-IN" smtClean="0"/>
              <a:t>Sodium glycodeoxycholate</a:t>
            </a:r>
          </a:p>
          <a:p>
            <a:r>
              <a:rPr lang="en-IN" smtClean="0"/>
              <a:t>Sodium glycocholate</a:t>
            </a:r>
          </a:p>
          <a:p>
            <a:r>
              <a:rPr lang="en-IN" b="1" smtClean="0"/>
              <a:t>Surfactants</a:t>
            </a:r>
          </a:p>
          <a:p>
            <a:r>
              <a:rPr lang="en-IN" smtClean="0"/>
              <a:t>Sodium lauryl sulfate</a:t>
            </a:r>
          </a:p>
          <a:p>
            <a:r>
              <a:rPr lang="en-IN" smtClean="0"/>
              <a:t>Sucrose laurate</a:t>
            </a:r>
          </a:p>
          <a:p>
            <a:r>
              <a:rPr lang="en-IN" b="1" smtClean="0"/>
              <a:t>Fatty Acids</a:t>
            </a:r>
          </a:p>
          <a:p>
            <a:r>
              <a:rPr lang="en-IN" smtClean="0"/>
              <a:t>Sodium laurate</a:t>
            </a:r>
          </a:p>
          <a:p>
            <a:r>
              <a:rPr lang="en-IN" smtClean="0"/>
              <a:t>Sodium myristate</a:t>
            </a:r>
          </a:p>
          <a:p>
            <a:r>
              <a:rPr lang="en-IN" smtClean="0"/>
              <a:t>Oleic acid</a:t>
            </a:r>
          </a:p>
          <a:p>
            <a:r>
              <a:rPr lang="en-IN" smtClean="0"/>
              <a:t>Lauric acid and propylene glycol</a:t>
            </a:r>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39</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lnSpcReduction="10000"/>
          </a:bodyPr>
          <a:lstStyle/>
          <a:p>
            <a:r>
              <a:rPr lang="en-IN" b="1" smtClean="0"/>
              <a:t>Vehicles and Adjuvants</a:t>
            </a:r>
          </a:p>
          <a:p>
            <a:r>
              <a:rPr lang="en-IN" smtClean="0"/>
              <a:t>Ethanol</a:t>
            </a:r>
          </a:p>
          <a:p>
            <a:r>
              <a:rPr lang="en-IN" smtClean="0"/>
              <a:t>Propylene glycol</a:t>
            </a:r>
          </a:p>
          <a:p>
            <a:r>
              <a:rPr lang="en-IN" b="1" smtClean="0"/>
              <a:t>Chelators</a:t>
            </a:r>
          </a:p>
          <a:p>
            <a:r>
              <a:rPr lang="en-IN" smtClean="0"/>
              <a:t>EDTA (ethylene diamine</a:t>
            </a:r>
          </a:p>
          <a:p>
            <a:r>
              <a:rPr lang="en-IN" smtClean="0"/>
              <a:t>tetraacetic acid)</a:t>
            </a:r>
          </a:p>
          <a:p>
            <a:r>
              <a:rPr lang="en-IN" smtClean="0"/>
              <a:t>Salicylates</a:t>
            </a:r>
          </a:p>
          <a:p>
            <a:r>
              <a:rPr lang="en-IN" smtClean="0"/>
              <a:t>Sodium citrate</a:t>
            </a:r>
          </a:p>
          <a:p>
            <a:r>
              <a:rPr lang="en-IN" b="1" smtClean="0"/>
              <a:t>Cyclodextrins</a:t>
            </a:r>
          </a:p>
          <a:p>
            <a:r>
              <a:rPr lang="el-GR" smtClean="0"/>
              <a:t>α</a:t>
            </a:r>
            <a:r>
              <a:rPr lang="en-IN" smtClean="0"/>
              <a:t> ,</a:t>
            </a:r>
            <a:r>
              <a:rPr lang="el-GR" smtClean="0"/>
              <a:t>β</a:t>
            </a:r>
            <a:r>
              <a:rPr lang="en-IN" smtClean="0"/>
              <a:t> ,</a:t>
            </a:r>
            <a:r>
              <a:rPr lang="el-GR" smtClean="0"/>
              <a:t>γ</a:t>
            </a:r>
            <a:r>
              <a:rPr lang="en-US" smtClean="0"/>
              <a:t>  </a:t>
            </a:r>
            <a:r>
              <a:rPr lang="en-IN" smtClean="0"/>
              <a:t>cyclodextrins</a:t>
            </a:r>
          </a:p>
          <a:p>
            <a:r>
              <a:rPr lang="en-IN" smtClean="0"/>
              <a:t>Methylated  </a:t>
            </a:r>
            <a:r>
              <a:rPr lang="el-GR" smtClean="0"/>
              <a:t>β</a:t>
            </a:r>
            <a:r>
              <a:rPr lang="en-US" smtClean="0"/>
              <a:t> </a:t>
            </a:r>
            <a:r>
              <a:rPr lang="en-IN" smtClean="0"/>
              <a:t>-cyclodextrins</a:t>
            </a:r>
          </a:p>
          <a:p>
            <a:r>
              <a:rPr lang="en-IN" smtClean="0"/>
              <a:t>Hydroxypropyl cyclodextrin</a:t>
            </a: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 BUCCAL MUCOSA</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4</a:t>
            </a:fld>
            <a:r>
              <a:rPr lang="en-US" smtClean="0"/>
              <a:t>/63</a:t>
            </a:r>
            <a:endParaRPr lang="en-US"/>
          </a:p>
        </p:txBody>
      </p:sp>
      <p:sp>
        <p:nvSpPr>
          <p:cNvPr id="6" name="Content Placeholder 5"/>
          <p:cNvSpPr>
            <a:spLocks noGrp="1"/>
          </p:cNvSpPr>
          <p:nvPr>
            <p:ph sz="quarter" idx="1"/>
          </p:nvPr>
        </p:nvSpPr>
        <p:spPr/>
        <p:txBody>
          <a:bodyPr>
            <a:noAutofit/>
          </a:bodyPr>
          <a:lstStyle/>
          <a:p>
            <a:r>
              <a:rPr lang="en-IN" sz="3200" smtClean="0">
                <a:latin typeface="Aparajita" pitchFamily="34" charset="0"/>
                <a:cs typeface="Aparajita" pitchFamily="34" charset="0"/>
              </a:rPr>
              <a:t>Within the oral mucosal cavity, delivery of drugs is classified into three categories</a:t>
            </a:r>
          </a:p>
          <a:p>
            <a:r>
              <a:rPr lang="en-IN" sz="3200" smtClean="0">
                <a:latin typeface="Aparajita" pitchFamily="34" charset="0"/>
                <a:cs typeface="Aparajita" pitchFamily="34" charset="0"/>
              </a:rPr>
              <a:t> (i) sublingual delivery,             </a:t>
            </a:r>
          </a:p>
          <a:p>
            <a:pPr>
              <a:buNone/>
            </a:pPr>
            <a:r>
              <a:rPr lang="en-IN" sz="3200" smtClean="0">
                <a:latin typeface="Aparajita" pitchFamily="34" charset="0"/>
                <a:cs typeface="Aparajita" pitchFamily="34" charset="0"/>
              </a:rPr>
              <a:t>    (ii) buccal delivery,                                                          (iii) local delivery, </a:t>
            </a:r>
          </a:p>
          <a:p>
            <a:r>
              <a:rPr lang="en-IN" sz="3200" smtClean="0">
                <a:latin typeface="Aparajita" pitchFamily="34" charset="0"/>
                <a:cs typeface="Aparajita" pitchFamily="34" charset="0"/>
              </a:rPr>
              <a:t>Within the oral mucosal cavity, the buccal region offers an attractive route of administration for systemic drug delivery. The mucosa has a rich blood supply and it is relatively permeable.</a:t>
            </a:r>
          </a:p>
          <a:p>
            <a:endParaRPr lang="en-IN" sz="2800" smtClean="0">
              <a:latin typeface="Aparajita" pitchFamily="34" charset="0"/>
              <a:cs typeface="Aparajita" pitchFamily="34" charset="0"/>
            </a:endParaRPr>
          </a:p>
          <a:p>
            <a:endParaRPr lang="en-IN" sz="2800" smtClean="0">
              <a:latin typeface="Aparajita" pitchFamily="34" charset="0"/>
              <a:cs typeface="Aparajita" pitchFamily="34" charset="0"/>
            </a:endParaRPr>
          </a:p>
          <a:p>
            <a:endParaRPr lang="en-IN" sz="2800" smtClean="0"/>
          </a:p>
          <a:p>
            <a:pPr>
              <a:buNone/>
            </a:pPr>
            <a:endParaRPr lang="en-IN" sz="2800" smtClean="0"/>
          </a:p>
          <a:p>
            <a:pPr>
              <a:buNone/>
            </a:pPr>
            <a:r>
              <a:rPr lang="en-IN" sz="2800" smtClean="0"/>
              <a:t> </a:t>
            </a:r>
            <a:endParaRPr lang="en-IN" sz="28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40</a:t>
            </a:fld>
            <a:r>
              <a:rPr lang="en-US" smtClean="0"/>
              <a:t>/63</a:t>
            </a:r>
            <a:endParaRPr lang="en-US"/>
          </a:p>
        </p:txBody>
      </p:sp>
      <p:sp>
        <p:nvSpPr>
          <p:cNvPr id="6" name="Content Placeholder 5"/>
          <p:cNvSpPr>
            <a:spLocks noGrp="1"/>
          </p:cNvSpPr>
          <p:nvPr>
            <p:ph sz="quarter" idx="1"/>
          </p:nvPr>
        </p:nvSpPr>
        <p:spPr>
          <a:xfrm>
            <a:off x="914400" y="304800"/>
            <a:ext cx="7772400" cy="5943600"/>
          </a:xfrm>
        </p:spPr>
        <p:txBody>
          <a:bodyPr>
            <a:normAutofit fontScale="92500" lnSpcReduction="20000"/>
          </a:bodyPr>
          <a:lstStyle/>
          <a:p>
            <a:r>
              <a:rPr lang="en-US" sz="3200" smtClean="0"/>
              <a:t>They act by</a:t>
            </a:r>
          </a:p>
          <a:p>
            <a:pPr>
              <a:buNone/>
            </a:pPr>
            <a:r>
              <a:rPr lang="en-IN" sz="3200" i="1" smtClean="0"/>
              <a:t>  </a:t>
            </a:r>
            <a:r>
              <a:rPr lang="en-IN" sz="3200" i="1" smtClean="0">
                <a:latin typeface="Arial Narrow" pitchFamily="34" charset="0"/>
              </a:rPr>
              <a:t>-Changing mucus rheology                                                             -Increasing the fluidity of lipid bilayer membrane </a:t>
            </a:r>
          </a:p>
          <a:p>
            <a:pPr>
              <a:buNone/>
            </a:pPr>
            <a:r>
              <a:rPr lang="en-IN" sz="3200" i="1" smtClean="0">
                <a:latin typeface="Arial Narrow" pitchFamily="34" charset="0"/>
              </a:rPr>
              <a:t>    -Acting on the components at tight junctions</a:t>
            </a:r>
          </a:p>
          <a:p>
            <a:pPr>
              <a:buNone/>
            </a:pPr>
            <a:r>
              <a:rPr lang="en-IN" sz="3200" i="1" smtClean="0">
                <a:latin typeface="Arial Narrow" pitchFamily="34" charset="0"/>
              </a:rPr>
              <a:t>    -By overcoming the enzymatic barrier </a:t>
            </a:r>
          </a:p>
          <a:p>
            <a:pPr>
              <a:buNone/>
            </a:pPr>
            <a:r>
              <a:rPr lang="en-IN" sz="3200" i="1" smtClean="0">
                <a:latin typeface="Arial Narrow" pitchFamily="34" charset="0"/>
              </a:rPr>
              <a:t>    -Increasing the thermodynamic activity of drugs </a:t>
            </a:r>
          </a:p>
          <a:p>
            <a:r>
              <a:rPr lang="en-IN" sz="4400" smtClean="0">
                <a:solidFill>
                  <a:srgbClr val="FF0000"/>
                </a:solidFill>
              </a:rPr>
              <a:t>Enzyme Inhibitors</a:t>
            </a:r>
            <a:endParaRPr lang="en-IN" sz="3200" smtClean="0">
              <a:solidFill>
                <a:srgbClr val="FF0000"/>
              </a:solidFill>
            </a:endParaRPr>
          </a:p>
          <a:p>
            <a:r>
              <a:rPr lang="en-IN" sz="3200" smtClean="0"/>
              <a:t>Peptidase inhibitors can be used alone or in combination with permeation enhancers to stabilize peptide and protein drugs to overcome both enzymatic and physicochemical barriers to permeation. Protease inhibitors such as aprotinin, bestatin, and bile salts have been shown to stabilize peptides against buccal mucosal enzymes</a:t>
            </a:r>
          </a:p>
          <a:p>
            <a:pPr>
              <a:buNone/>
            </a:pPr>
            <a:endParaRPr lang="en-IN" sz="3200" i="1" smtClean="0">
              <a:latin typeface="Arial Narrow" pitchFamily="34" charset="0"/>
            </a:endParaRPr>
          </a:p>
          <a:p>
            <a:pPr>
              <a:buNone/>
            </a:pPr>
            <a:endParaRPr lang="en-IN" i="1" smtClean="0">
              <a:latin typeface="Arial Narrow" pitchFamily="34" charset="0"/>
            </a:endParaRPr>
          </a:p>
          <a:p>
            <a:endParaRPr lang="en-I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6CF7E4-BB65-4B9B-AB2D-0F0A9EA36E8E}" type="slidenum">
              <a:rPr lang="en-US" smtClean="0"/>
              <a:pPr/>
              <a:t>41</a:t>
            </a:fld>
            <a:r>
              <a:rPr lang="en-US" smtClean="0"/>
              <a:t>/63</a:t>
            </a:r>
            <a:endParaRPr lang="en-US"/>
          </a:p>
        </p:txBody>
      </p:sp>
      <p:sp>
        <p:nvSpPr>
          <p:cNvPr id="3" name="Content Placeholder 2"/>
          <p:cNvSpPr>
            <a:spLocks noGrp="1"/>
          </p:cNvSpPr>
          <p:nvPr>
            <p:ph sz="quarter" idx="1"/>
          </p:nvPr>
        </p:nvSpPr>
        <p:spPr>
          <a:xfrm>
            <a:off x="457200" y="457200"/>
            <a:ext cx="8229600" cy="5668963"/>
          </a:xfrm>
        </p:spPr>
        <p:txBody>
          <a:bodyPr/>
          <a:lstStyle/>
          <a:p>
            <a:pPr>
              <a:buNone/>
            </a:pPr>
            <a:r>
              <a:rPr lang="en-US" smtClean="0"/>
              <a:t>    </a:t>
            </a:r>
            <a:r>
              <a:rPr lang="en-US" sz="3200" smtClean="0">
                <a:solidFill>
                  <a:srgbClr val="FF0000"/>
                </a:solidFill>
              </a:rPr>
              <a:t> </a:t>
            </a:r>
            <a:r>
              <a:rPr lang="en-US" sz="3200" dirty="0" smtClean="0">
                <a:solidFill>
                  <a:srgbClr val="FF0000"/>
                </a:solidFill>
              </a:rPr>
              <a:t>Patch design</a:t>
            </a:r>
          </a:p>
          <a:p>
            <a:pPr>
              <a:buNone/>
            </a:pPr>
            <a:r>
              <a:rPr lang="en-US" dirty="0"/>
              <a:t> </a:t>
            </a:r>
            <a:r>
              <a:rPr lang="en-US" dirty="0" smtClean="0"/>
              <a:t>-drug release profile can be changed.</a:t>
            </a:r>
          </a:p>
          <a:p>
            <a:pPr>
              <a:buNone/>
            </a:pPr>
            <a:r>
              <a:rPr lang="en-US" dirty="0"/>
              <a:t> </a:t>
            </a:r>
            <a:r>
              <a:rPr lang="en-US" dirty="0" smtClean="0"/>
              <a:t>-single layer and multi-layer patch</a:t>
            </a:r>
          </a:p>
          <a:p>
            <a:pPr>
              <a:buNone/>
            </a:pPr>
            <a:r>
              <a:rPr lang="en-US" smtClean="0"/>
              <a:t>    </a:t>
            </a:r>
            <a:r>
              <a:rPr lang="en-US" sz="3600" smtClean="0">
                <a:solidFill>
                  <a:srgbClr val="FF0000"/>
                </a:solidFill>
              </a:rPr>
              <a:t> </a:t>
            </a:r>
            <a:r>
              <a:rPr lang="en-US" sz="3600" dirty="0" smtClean="0">
                <a:solidFill>
                  <a:srgbClr val="FF0000"/>
                </a:solidFill>
              </a:rPr>
              <a:t>Pro drug</a:t>
            </a:r>
          </a:p>
          <a:p>
            <a:pPr>
              <a:buNone/>
            </a:pPr>
            <a:r>
              <a:rPr lang="en-US" dirty="0"/>
              <a:t> </a:t>
            </a:r>
            <a:r>
              <a:rPr lang="en-US" dirty="0" smtClean="0"/>
              <a:t>-in case of </a:t>
            </a:r>
            <a:r>
              <a:rPr lang="en-US" dirty="0" err="1" smtClean="0"/>
              <a:t>opioid</a:t>
            </a:r>
            <a:r>
              <a:rPr lang="en-US" dirty="0" smtClean="0"/>
              <a:t> </a:t>
            </a:r>
            <a:r>
              <a:rPr lang="en-US" dirty="0" err="1" smtClean="0"/>
              <a:t>drugs.shows</a:t>
            </a:r>
            <a:r>
              <a:rPr lang="en-US" dirty="0" smtClean="0"/>
              <a:t> low bio- availability</a:t>
            </a:r>
          </a:p>
          <a:p>
            <a:pPr>
              <a:buNone/>
            </a:pPr>
            <a:r>
              <a:rPr lang="en-US" smtClean="0"/>
              <a:t>     </a:t>
            </a:r>
            <a:r>
              <a:rPr lang="en-US" sz="2800" smtClean="0">
                <a:solidFill>
                  <a:srgbClr val="FF0000"/>
                </a:solidFill>
              </a:rPr>
              <a:t> </a:t>
            </a:r>
            <a:r>
              <a:rPr lang="en-US" sz="2800" dirty="0" smtClean="0">
                <a:solidFill>
                  <a:srgbClr val="FF0000"/>
                </a:solidFill>
              </a:rPr>
              <a:t>PH </a:t>
            </a:r>
            <a:endParaRPr lang="en-US" dirty="0" smtClean="0">
              <a:solidFill>
                <a:srgbClr val="FF0000"/>
              </a:solidFill>
            </a:endParaRPr>
          </a:p>
          <a:p>
            <a:pPr>
              <a:buNone/>
            </a:pPr>
            <a:r>
              <a:rPr lang="en-US" dirty="0"/>
              <a:t> </a:t>
            </a:r>
            <a:r>
              <a:rPr lang="en-US" dirty="0" smtClean="0"/>
              <a:t>  PH affects permeation of drug. </a:t>
            </a:r>
            <a:r>
              <a:rPr lang="en-US" dirty="0" err="1" smtClean="0"/>
              <a:t>Ex.acyclovir</a:t>
            </a:r>
            <a:r>
              <a:rPr lang="en-US" dirty="0" smtClean="0"/>
              <a:t> (3.3-8.8 )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smtClean="0">
                <a:solidFill>
                  <a:srgbClr val="FF0000"/>
                </a:solidFill>
              </a:rPr>
              <a:t>Evaluations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42</a:t>
            </a:fld>
            <a:r>
              <a:rPr lang="en-US" smtClean="0"/>
              <a:t>/63</a:t>
            </a:r>
            <a:endParaRPr lang="en-US"/>
          </a:p>
        </p:txBody>
      </p:sp>
      <p:sp>
        <p:nvSpPr>
          <p:cNvPr id="6" name="Content Placeholder 5"/>
          <p:cNvSpPr>
            <a:spLocks noGrp="1"/>
          </p:cNvSpPr>
          <p:nvPr>
            <p:ph sz="quarter" idx="1"/>
          </p:nvPr>
        </p:nvSpPr>
        <p:spPr>
          <a:xfrm>
            <a:off x="914400" y="990600"/>
            <a:ext cx="7772400" cy="5257800"/>
          </a:xfrm>
        </p:spPr>
        <p:txBody>
          <a:bodyPr>
            <a:normAutofit fontScale="32500" lnSpcReduction="20000"/>
          </a:bodyPr>
          <a:lstStyle/>
          <a:p>
            <a:pPr>
              <a:buNone/>
            </a:pPr>
            <a:r>
              <a:rPr lang="en-IN" sz="9600" b="1" smtClean="0"/>
              <a:t>   A. In Vitro Mucosal Permeation Techniques</a:t>
            </a:r>
            <a:endParaRPr lang="en-IN" sz="3600" b="1" smtClean="0"/>
          </a:p>
          <a:p>
            <a:r>
              <a:rPr lang="en-IN" sz="8000" smtClean="0"/>
              <a:t>The most commonly used in vitro method to study oral mucosal permeability is the use of a permeability chamber  . Two types of permeability cells have been used: side-by-side horizontal (i.e., Ussing-type) and vertical (i.e., Franztype).</a:t>
            </a:r>
          </a:p>
          <a:p>
            <a:r>
              <a:rPr lang="en-IN" sz="8000" smtClean="0"/>
              <a:t>Diffusion cells are very useful to measure the transmembrane flux of a substance across a mucosa and to study the effects of absorption enhancers on the membrane.  </a:t>
            </a:r>
          </a:p>
          <a:p>
            <a:r>
              <a:rPr lang="en-IN" sz="8000" smtClean="0"/>
              <a:t>well-defined area of mucosa from an animal is clamped between the donor and receiver compartments of each cell. A known concentration of penetrant can be introduced into one cell (donor) and its concentration measured as a function of time in the other cell (receiver).</a:t>
            </a:r>
          </a:p>
          <a:p>
            <a:endParaRPr lang="en-IN" sz="80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43</a:t>
            </a:fld>
            <a:r>
              <a:rPr lang="en-US" smtClean="0"/>
              <a:t>/63</a:t>
            </a:r>
            <a:endParaRPr lang="en-US"/>
          </a:p>
        </p:txBody>
      </p:sp>
      <p:sp>
        <p:nvSpPr>
          <p:cNvPr id="6" name="Content Placeholder 5"/>
          <p:cNvSpPr>
            <a:spLocks noGrp="1"/>
          </p:cNvSpPr>
          <p:nvPr>
            <p:ph sz="quarter" idx="1"/>
          </p:nvPr>
        </p:nvSpPr>
        <p:spPr>
          <a:xfrm>
            <a:off x="914400" y="381000"/>
            <a:ext cx="7772400" cy="5638800"/>
          </a:xfrm>
        </p:spPr>
        <p:txBody>
          <a:bodyPr>
            <a:normAutofit/>
          </a:bodyPr>
          <a:lstStyle/>
          <a:p>
            <a:r>
              <a:rPr lang="en-IN" b="1" smtClean="0"/>
              <a:t>Animal Models for Permeability Measurement</a:t>
            </a:r>
          </a:p>
          <a:p>
            <a:r>
              <a:rPr lang="en-IN" smtClean="0"/>
              <a:t> The most commonly used animal models are dogs, rabbits, and pigs. </a:t>
            </a:r>
          </a:p>
          <a:p>
            <a:r>
              <a:rPr lang="en-IN" smtClean="0"/>
              <a:t>A general criterion for selecting an in vivo animal model is the resemblance of the animal mucosa to the oral mucosa of human beings in both ultrastructure and enzyme activity, which represent the physical and metabolic barriers of theoral mucosa.</a:t>
            </a:r>
          </a:p>
          <a:p>
            <a:r>
              <a:rPr lang="en-US" smtClean="0"/>
              <a:t>Porcine buccal mucosa and rabbit buccal mucosa  are mostly used.</a:t>
            </a:r>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44</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lnSpcReduction="10000"/>
          </a:bodyPr>
          <a:lstStyle/>
          <a:p>
            <a:r>
              <a:rPr lang="en-US" sz="2800" u="sng" smtClean="0">
                <a:solidFill>
                  <a:schemeClr val="accent1"/>
                </a:solidFill>
              </a:rPr>
              <a:t>EVALUATION  OF BUCCAL  PATCHES :</a:t>
            </a:r>
            <a:endParaRPr lang="en-US" sz="2800" smtClean="0"/>
          </a:p>
          <a:p>
            <a:r>
              <a:rPr lang="en-US" sz="2800" smtClean="0"/>
              <a:t>Thickness and weight uniformity.</a:t>
            </a:r>
          </a:p>
          <a:p>
            <a:r>
              <a:rPr lang="en-US" sz="2800" smtClean="0"/>
              <a:t>Surface PH study.</a:t>
            </a:r>
          </a:p>
          <a:p>
            <a:r>
              <a:rPr lang="en-US" sz="2800" smtClean="0"/>
              <a:t>Content uniformity.</a:t>
            </a:r>
          </a:p>
          <a:p>
            <a:r>
              <a:rPr lang="en-US" sz="2800" smtClean="0"/>
              <a:t>Folding endurance.</a:t>
            </a:r>
          </a:p>
          <a:p>
            <a:r>
              <a:rPr lang="en-US" sz="2800" smtClean="0"/>
              <a:t>Swelling % study.</a:t>
            </a:r>
          </a:p>
          <a:p>
            <a:r>
              <a:rPr lang="en-US" sz="2800" smtClean="0"/>
              <a:t>Tensile strength.</a:t>
            </a:r>
            <a:endParaRPr lang="en-IN" sz="2800" smtClean="0"/>
          </a:p>
          <a:p>
            <a:r>
              <a:rPr lang="en-US" smtClean="0"/>
              <a:t>In vitro residence time.</a:t>
            </a:r>
          </a:p>
          <a:p>
            <a:r>
              <a:rPr lang="en-US" smtClean="0"/>
              <a:t>Muco adhesive strength.</a:t>
            </a:r>
          </a:p>
          <a:p>
            <a:r>
              <a:rPr lang="en-US" smtClean="0"/>
              <a:t>In vitro release study.</a:t>
            </a:r>
          </a:p>
          <a:p>
            <a:r>
              <a:rPr lang="en-US" smtClean="0"/>
              <a:t>Drug release kinetic study. </a:t>
            </a:r>
          </a:p>
          <a:p>
            <a:r>
              <a:rPr lang="en-US" smtClean="0"/>
              <a:t>DSC</a:t>
            </a:r>
          </a:p>
          <a:p>
            <a:endParaRPr lang="en-I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6CF7E4-BB65-4B9B-AB2D-0F0A9EA36E8E}" type="slidenum">
              <a:rPr lang="en-US" smtClean="0"/>
              <a:pPr/>
              <a:t>45</a:t>
            </a:fld>
            <a:r>
              <a:rPr lang="en-US" smtClean="0"/>
              <a:t>/63</a:t>
            </a:r>
            <a:endParaRPr lang="en-US"/>
          </a:p>
        </p:txBody>
      </p:sp>
      <p:sp>
        <p:nvSpPr>
          <p:cNvPr id="3" name="Content Placeholder 2"/>
          <p:cNvSpPr>
            <a:spLocks noGrp="1"/>
          </p:cNvSpPr>
          <p:nvPr>
            <p:ph sz="quarter" idx="1"/>
          </p:nvPr>
        </p:nvSpPr>
        <p:spPr>
          <a:xfrm>
            <a:off x="457200" y="381000"/>
            <a:ext cx="8229600" cy="5745163"/>
          </a:xfrm>
        </p:spPr>
        <p:txBody>
          <a:bodyPr/>
          <a:lstStyle/>
          <a:p>
            <a:r>
              <a:rPr lang="en-US" sz="2800" dirty="0" smtClean="0"/>
              <a:t>IN VITRO ASSESMENT OF MUCOADHESION.</a:t>
            </a:r>
          </a:p>
          <a:p>
            <a:pPr>
              <a:buNone/>
            </a:pPr>
            <a:r>
              <a:rPr lang="en-US" sz="2800" dirty="0" smtClean="0"/>
              <a:t>   I) Method based on </a:t>
            </a:r>
            <a:r>
              <a:rPr lang="en-US" sz="2800" dirty="0" err="1" smtClean="0"/>
              <a:t>mesurement</a:t>
            </a:r>
            <a:r>
              <a:rPr lang="en-US" sz="2800" dirty="0" smtClean="0"/>
              <a:t> of adhesion </a:t>
            </a:r>
            <a:r>
              <a:rPr lang="en-US" sz="2800" dirty="0" err="1" smtClean="0"/>
              <a:t>stregth</a:t>
            </a:r>
            <a:r>
              <a:rPr lang="en-US" sz="2800" dirty="0" smtClean="0"/>
              <a:t>.</a:t>
            </a:r>
          </a:p>
          <a:p>
            <a:pPr>
              <a:buNone/>
            </a:pPr>
            <a:r>
              <a:rPr lang="en-US" sz="2800" dirty="0"/>
              <a:t> </a:t>
            </a:r>
            <a:r>
              <a:rPr lang="en-US" sz="2800" dirty="0" smtClean="0"/>
              <a:t> -force required to break adhesive bond between model membrane and test adhesive.</a:t>
            </a:r>
          </a:p>
          <a:p>
            <a:pPr>
              <a:buNone/>
            </a:pPr>
            <a:r>
              <a:rPr lang="en-US" sz="2800" smtClean="0"/>
              <a:t>  </a:t>
            </a:r>
            <a:r>
              <a:rPr lang="en-US" sz="2800" dirty="0" smtClean="0"/>
              <a:t>ii) method based on </a:t>
            </a:r>
            <a:r>
              <a:rPr lang="en-US" sz="2800" dirty="0" err="1" smtClean="0"/>
              <a:t>mesurement</a:t>
            </a:r>
            <a:r>
              <a:rPr lang="en-US" sz="2800" dirty="0" smtClean="0"/>
              <a:t> of shear strength.</a:t>
            </a:r>
          </a:p>
          <a:p>
            <a:pPr>
              <a:buNone/>
            </a:pPr>
            <a:r>
              <a:rPr lang="en-US" sz="2800" dirty="0"/>
              <a:t> </a:t>
            </a:r>
            <a:r>
              <a:rPr lang="en-US" sz="2800" dirty="0" smtClean="0"/>
              <a:t>   -measures force that causes  bio adhesive to slide with respect mucus layer in a direction  parallel to their plane of </a:t>
            </a:r>
            <a:r>
              <a:rPr lang="en-US" sz="2800" smtClean="0"/>
              <a:t>contact.</a:t>
            </a:r>
          </a:p>
          <a:p>
            <a:pPr>
              <a:buNone/>
            </a:pPr>
            <a:r>
              <a:rPr lang="en-US" sz="2800" smtClean="0"/>
              <a:t>iii) Bio adhesion test using non biological substances</a:t>
            </a:r>
          </a:p>
          <a:p>
            <a:pPr>
              <a:buNone/>
            </a:pPr>
            <a:r>
              <a:rPr lang="en-US" sz="2800" smtClean="0"/>
              <a:t>  -force for separation mesured as quantitative expression.</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6CF7E4-BB65-4B9B-AB2D-0F0A9EA36E8E}" type="slidenum">
              <a:rPr lang="en-US" smtClean="0"/>
              <a:pPr/>
              <a:t>46</a:t>
            </a:fld>
            <a:r>
              <a:rPr lang="en-US" smtClean="0"/>
              <a:t>/63</a:t>
            </a:r>
            <a:endParaRPr lang="en-US"/>
          </a:p>
        </p:txBody>
      </p:sp>
      <p:sp>
        <p:nvSpPr>
          <p:cNvPr id="3" name="Content Placeholder 2"/>
          <p:cNvSpPr>
            <a:spLocks noGrp="1"/>
          </p:cNvSpPr>
          <p:nvPr>
            <p:ph sz="quarter" idx="1"/>
          </p:nvPr>
        </p:nvSpPr>
        <p:spPr>
          <a:xfrm>
            <a:off x="533400" y="457200"/>
            <a:ext cx="8229600" cy="5592763"/>
          </a:xfrm>
        </p:spPr>
        <p:txBody>
          <a:bodyPr>
            <a:normAutofit/>
          </a:bodyPr>
          <a:lstStyle/>
          <a:p>
            <a:pPr>
              <a:buNone/>
            </a:pPr>
            <a:r>
              <a:rPr lang="en-US" smtClean="0"/>
              <a:t>iv</a:t>
            </a:r>
            <a:r>
              <a:rPr lang="en-US" dirty="0" smtClean="0"/>
              <a:t>) Florescent probe method.</a:t>
            </a:r>
          </a:p>
          <a:p>
            <a:pPr>
              <a:buNone/>
            </a:pPr>
            <a:r>
              <a:rPr lang="en-US" dirty="0"/>
              <a:t> </a:t>
            </a:r>
            <a:r>
              <a:rPr lang="en-US" dirty="0" smtClean="0"/>
              <a:t> -this method  used to study polymer </a:t>
            </a:r>
            <a:r>
              <a:rPr lang="en-US" dirty="0" err="1" smtClean="0"/>
              <a:t>intraction</a:t>
            </a:r>
            <a:r>
              <a:rPr lang="en-US" dirty="0" smtClean="0"/>
              <a:t> with a </a:t>
            </a:r>
            <a:r>
              <a:rPr lang="en-US" dirty="0" err="1" smtClean="0"/>
              <a:t>conjunctival</a:t>
            </a:r>
            <a:r>
              <a:rPr lang="en-US" dirty="0" smtClean="0"/>
              <a:t> epithelial cell </a:t>
            </a:r>
            <a:r>
              <a:rPr lang="en-US" smtClean="0"/>
              <a:t>membrane.</a:t>
            </a:r>
          </a:p>
          <a:p>
            <a:pPr>
              <a:buNone/>
            </a:pPr>
            <a:r>
              <a:rPr lang="en-IN" smtClean="0"/>
              <a:t>V)   In Situ Method</a:t>
            </a:r>
          </a:p>
          <a:p>
            <a:r>
              <a:rPr lang="en-IN" smtClean="0"/>
              <a:t>method to test the bioadhesive potential of polymers. In this technique, glas   ,spheres or drug crystals were first coated with the polymer to be tested. Later, known amounts of these coated particles were placed on rat jejunum or stomach</a:t>
            </a:r>
          </a:p>
          <a:p>
            <a:r>
              <a:rPr lang="en-IN" smtClean="0"/>
              <a:t>The percent of particles retained on the tissue was considered as an index of bioadhesion.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47</a:t>
            </a:fld>
            <a:r>
              <a:rPr lang="en-US" smtClean="0"/>
              <a:t>/63</a:t>
            </a:r>
            <a:endParaRPr lang="en-US"/>
          </a:p>
        </p:txBody>
      </p:sp>
      <p:sp>
        <p:nvSpPr>
          <p:cNvPr id="6" name="Content Placeholder 5"/>
          <p:cNvSpPr>
            <a:spLocks noGrp="1"/>
          </p:cNvSpPr>
          <p:nvPr>
            <p:ph sz="quarter" idx="1"/>
          </p:nvPr>
        </p:nvSpPr>
        <p:spPr>
          <a:xfrm>
            <a:off x="685800" y="838200"/>
            <a:ext cx="7772400" cy="5562600"/>
          </a:xfrm>
        </p:spPr>
        <p:txBody>
          <a:bodyPr>
            <a:normAutofit/>
          </a:bodyPr>
          <a:lstStyle/>
          <a:p>
            <a:r>
              <a:rPr lang="en-IN" smtClean="0"/>
              <a:t>VI) Organ Culture Technique</a:t>
            </a:r>
          </a:p>
          <a:p>
            <a:r>
              <a:rPr lang="en-IN" smtClean="0"/>
              <a:t>. In their study, an organ culture was used to maintain hamster cheek pouch mucosa, submerged on  stainless steel grids in a growth medium. Small quantities of adhesive gels were    syringed onto the mucosal surface. The duration of adhesion was assessed by  retention to the gel. </a:t>
            </a:r>
          </a:p>
          <a:p>
            <a:r>
              <a:rPr lang="en-IN" smtClean="0"/>
              <a:t>VII)  Ligand Receptor Binding Method</a:t>
            </a:r>
          </a:p>
          <a:p>
            <a:r>
              <a:rPr lang="en-IN" smtClean="0"/>
              <a:t> methods that determine lectin receptors presenting on the oral  mucosal surfaces can be utilized to assess lectin mucoadhesive property. the binding of lectin to mucosal surfaces by using a solution  containing a range of lectins exposed to the surface of unprocessed oral mucosal  cells .</a:t>
            </a:r>
            <a:endParaRPr lang="en-IN"/>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48</a:t>
            </a:fld>
            <a:r>
              <a:rPr lang="en-US" smtClean="0"/>
              <a:t>/63</a:t>
            </a:r>
            <a:endParaRPr lang="en-US"/>
          </a:p>
        </p:txBody>
      </p:sp>
      <p:sp>
        <p:nvSpPr>
          <p:cNvPr id="6" name="Content Placeholder 5"/>
          <p:cNvSpPr>
            <a:spLocks noGrp="1"/>
          </p:cNvSpPr>
          <p:nvPr>
            <p:ph sz="quarter" idx="1"/>
          </p:nvPr>
        </p:nvSpPr>
        <p:spPr>
          <a:xfrm>
            <a:off x="914400" y="304800"/>
            <a:ext cx="7772400" cy="5791200"/>
          </a:xfrm>
        </p:spPr>
        <p:txBody>
          <a:bodyPr>
            <a:normAutofit fontScale="92500" lnSpcReduction="20000"/>
          </a:bodyPr>
          <a:lstStyle/>
          <a:p>
            <a:pPr>
              <a:buNone/>
            </a:pPr>
            <a:r>
              <a:rPr lang="en-IN" sz="3800" smtClean="0"/>
              <a:t>   </a:t>
            </a:r>
            <a:r>
              <a:rPr lang="en-IN" sz="3200" smtClean="0"/>
              <a:t> VIII) Flow Channel Methods</a:t>
            </a:r>
          </a:p>
          <a:p>
            <a:r>
              <a:rPr lang="en-IN" sz="3000" smtClean="0"/>
              <a:t>Flow channel methods utilize a thin channel filled with bovine submaxillary  mucin. A particle of a bioadhesive polymer was placed on the mucin gel, and its  static and dynamic behavior monitored .</a:t>
            </a:r>
          </a:p>
          <a:p>
            <a:pPr>
              <a:buNone/>
            </a:pPr>
            <a:r>
              <a:rPr lang="en-IN" sz="3000" smtClean="0"/>
              <a:t>     IX)Falling Liquid Film Method</a:t>
            </a:r>
          </a:p>
          <a:p>
            <a:r>
              <a:rPr lang="en-IN" sz="3000" smtClean="0"/>
              <a:t>Small intestinal segments from the rat were placed at an inclination on a tygon  tube flute. The adhesion of particles to this surface was monitored by passing a  particle suspension over this surface .</a:t>
            </a:r>
          </a:p>
          <a:p>
            <a:pPr>
              <a:buNone/>
            </a:pPr>
            <a:r>
              <a:rPr lang="en-IN" sz="3000" smtClean="0"/>
              <a:t>     X) Colloidal Gold Staining Method</a:t>
            </a:r>
          </a:p>
          <a:p>
            <a:r>
              <a:rPr lang="en-IN" sz="3000" smtClean="0"/>
              <a:t>This technique utilizes red colloidal gold particles that have been stabilized by  an adsorbed mucin molecule (mucin  gold conjugate). </a:t>
            </a:r>
          </a:p>
          <a:p>
            <a:pPr>
              <a:buNone/>
            </a:pPr>
            <a:endParaRPr lang="en-IN" sz="32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49</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a:bodyPr>
          <a:lstStyle/>
          <a:p>
            <a:r>
              <a:rPr lang="en-IN" sz="2800" smtClean="0"/>
              <a:t>Bioadhesive hydrogels   develop a red color on the surface upon interaction with the mucus.</a:t>
            </a:r>
          </a:p>
          <a:p>
            <a:pPr>
              <a:buNone/>
            </a:pPr>
            <a:endParaRPr lang="en-IN" smtClean="0"/>
          </a:p>
          <a:p>
            <a:pPr>
              <a:buNone/>
            </a:pPr>
            <a:r>
              <a:rPr lang="en-IN" smtClean="0"/>
              <a:t>XI)  Thumb Test</a:t>
            </a:r>
          </a:p>
          <a:p>
            <a:r>
              <a:rPr lang="en-IN" smtClean="0"/>
              <a:t>A simple way that can be used to identify mucoadhesives is the difficulty of   pulling the thumb from the adhesive and as a function of pressure and contact  time </a:t>
            </a:r>
          </a:p>
          <a:p>
            <a:pPr>
              <a:buNone/>
            </a:pPr>
            <a:r>
              <a:rPr lang="en-IN" smtClean="0"/>
              <a:t>XII)  Viscometric Method</a:t>
            </a:r>
          </a:p>
          <a:p>
            <a:r>
              <a:rPr lang="en-IN" smtClean="0"/>
              <a:t>Viscosity of a porcine gastric mucin dispersion was measured in different polymer  solutions. The mucin  polymer bioadhesive bond strength was quantified and the   force of adhesion calculated</a:t>
            </a: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solidFill>
                  <a:srgbClr val="FF0000"/>
                </a:solidFill>
              </a:rPr>
              <a:t>STRUCTURE OF ORAL MUCOSA</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5</a:t>
            </a:fld>
            <a:r>
              <a:rPr lang="en-US" smtClean="0"/>
              <a:t>/63</a:t>
            </a:r>
            <a:endParaRPr lang="en-US"/>
          </a:p>
        </p:txBody>
      </p:sp>
      <p:pic>
        <p:nvPicPr>
          <p:cNvPr id="1026" name="Picture 2"/>
          <p:cNvPicPr>
            <a:picLocks noGrp="1" noChangeAspect="1" noChangeArrowheads="1"/>
          </p:cNvPicPr>
          <p:nvPr>
            <p:ph sz="quarter" idx="1"/>
          </p:nvPr>
        </p:nvPicPr>
        <p:blipFill>
          <a:blip r:embed="rId2"/>
          <a:srcRect/>
          <a:stretch>
            <a:fillRect/>
          </a:stretch>
        </p:blipFill>
        <p:spPr bwMode="auto">
          <a:xfrm>
            <a:off x="1600200" y="1371600"/>
            <a:ext cx="5272088"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50</a:t>
            </a:fld>
            <a:r>
              <a:rPr lang="en-US" smtClean="0"/>
              <a:t>/63</a:t>
            </a:r>
            <a:endParaRPr lang="en-US"/>
          </a:p>
        </p:txBody>
      </p:sp>
      <p:sp>
        <p:nvSpPr>
          <p:cNvPr id="6" name="Content Placeholder 5"/>
          <p:cNvSpPr>
            <a:spLocks noGrp="1"/>
          </p:cNvSpPr>
          <p:nvPr>
            <p:ph sz="quarter" idx="1"/>
          </p:nvPr>
        </p:nvSpPr>
        <p:spPr>
          <a:xfrm>
            <a:off x="914400" y="609600"/>
            <a:ext cx="7772400" cy="5410200"/>
          </a:xfrm>
        </p:spPr>
        <p:txBody>
          <a:bodyPr>
            <a:normAutofit/>
          </a:bodyPr>
          <a:lstStyle/>
          <a:p>
            <a:r>
              <a:rPr lang="en-IN" b="1" smtClean="0"/>
              <a:t>PRODUCT SAFETY</a:t>
            </a:r>
          </a:p>
          <a:p>
            <a:r>
              <a:rPr lang="en-IN" smtClean="0"/>
              <a:t>The usual systemic safety issues for components of a buccal drug delivery system must be considered. However, main  the issue  is  of local irritation. </a:t>
            </a:r>
          </a:p>
          <a:p>
            <a:r>
              <a:rPr lang="en-IN" smtClean="0"/>
              <a:t>Many buccal delivery systems contain penetration enhancers which when left in intimate contact with oral cavity tissue for an extended period lead to irritation of the tissue and discomfort to the patient.</a:t>
            </a:r>
          </a:p>
          <a:p>
            <a:r>
              <a:rPr lang="en-IN" smtClean="0"/>
              <a:t>E.g.sodium dodecyle sulphate causes irri </a:t>
            </a:r>
          </a:p>
          <a:p>
            <a:r>
              <a:rPr lang="en-IN" smtClean="0"/>
              <a:t> On this basis, local irritation and patient acceptance should be addressed very early in the development process.</a:t>
            </a:r>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sz="3600" smtClean="0">
                <a:solidFill>
                  <a:srgbClr val="FF0000"/>
                </a:solidFill>
              </a:rPr>
              <a:t>ADVANTAGES OF BUCCAL DRUG DELIVERY</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51</a:t>
            </a:fld>
            <a:r>
              <a:rPr lang="en-US" smtClean="0"/>
              <a:t>/63</a:t>
            </a:r>
            <a:endParaRPr lang="en-US"/>
          </a:p>
        </p:txBody>
      </p:sp>
      <p:sp>
        <p:nvSpPr>
          <p:cNvPr id="6" name="Content Placeholder 5"/>
          <p:cNvSpPr>
            <a:spLocks noGrp="1"/>
          </p:cNvSpPr>
          <p:nvPr>
            <p:ph sz="quarter" idx="1"/>
          </p:nvPr>
        </p:nvSpPr>
        <p:spPr>
          <a:xfrm>
            <a:off x="914400" y="762000"/>
            <a:ext cx="7772400" cy="5638800"/>
          </a:xfrm>
        </p:spPr>
        <p:txBody>
          <a:bodyPr>
            <a:normAutofit fontScale="92500" lnSpcReduction="20000"/>
          </a:bodyPr>
          <a:lstStyle/>
          <a:p>
            <a:endParaRPr lang="en-IN" smtClean="0"/>
          </a:p>
          <a:p>
            <a:r>
              <a:rPr lang="en-IN" smtClean="0"/>
              <a:t>Ease of administration. </a:t>
            </a:r>
          </a:p>
          <a:p>
            <a:r>
              <a:rPr lang="en-IN" smtClean="0"/>
              <a:t> Termination of theraphy is easy. </a:t>
            </a:r>
          </a:p>
          <a:p>
            <a:r>
              <a:rPr lang="en-IN" smtClean="0"/>
              <a:t> Permits localization of drug to the oral cavity for a prolonged period of time. </a:t>
            </a:r>
          </a:p>
          <a:p>
            <a:r>
              <a:rPr lang="en-IN" smtClean="0"/>
              <a:t> Can be administered to unconscious patients. </a:t>
            </a:r>
          </a:p>
          <a:p>
            <a:r>
              <a:rPr lang="en-IN" smtClean="0"/>
              <a:t> Offers an excellent route, for the systemic delivery of drugs with high first pass metabolism, thereby offering a greater bioavailability. </a:t>
            </a:r>
          </a:p>
          <a:p>
            <a:r>
              <a:rPr lang="en-IN" smtClean="0"/>
              <a:t> A significant reduction in dose can be achieved there by reducing dose related side effects. </a:t>
            </a:r>
          </a:p>
          <a:p>
            <a:r>
              <a:rPr lang="en-IN" smtClean="0"/>
              <a:t> Drugs which are unstable in the acidic environ-ment are destroyed by enzymatic or alkaline envi-ronment of intestine can be administered by this route. </a:t>
            </a:r>
          </a:p>
          <a:p>
            <a:r>
              <a:rPr lang="en-IN" smtClean="0"/>
              <a:t> Drugs which show poor bioavailability via the oral route can be administered conveniently.  </a:t>
            </a:r>
          </a:p>
          <a:p>
            <a:endParaRPr lang="en-I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52</a:t>
            </a:fld>
            <a:r>
              <a:rPr lang="en-US" smtClean="0"/>
              <a:t>/63</a:t>
            </a:r>
            <a:endParaRPr lang="en-US"/>
          </a:p>
        </p:txBody>
      </p:sp>
      <p:sp>
        <p:nvSpPr>
          <p:cNvPr id="6" name="Content Placeholder 5"/>
          <p:cNvSpPr>
            <a:spLocks noGrp="1"/>
          </p:cNvSpPr>
          <p:nvPr>
            <p:ph sz="quarter" idx="1"/>
          </p:nvPr>
        </p:nvSpPr>
        <p:spPr>
          <a:xfrm>
            <a:off x="914400" y="457200"/>
            <a:ext cx="7772400" cy="5562600"/>
          </a:xfrm>
        </p:spPr>
        <p:txBody>
          <a:bodyPr/>
          <a:lstStyle/>
          <a:p>
            <a:endParaRPr lang="en-IN" smtClean="0"/>
          </a:p>
          <a:p>
            <a:r>
              <a:rPr lang="en-IN" smtClean="0"/>
              <a:t>• It offers a passive system of drug absorption and does not require any activation. </a:t>
            </a:r>
          </a:p>
          <a:p>
            <a:r>
              <a:rPr lang="en-IN" smtClean="0"/>
              <a:t>• The presence of saliva ensures relatively large amount of water for drug dissolution unlike in case of rectal and transdermal routes. </a:t>
            </a:r>
          </a:p>
          <a:p>
            <a:r>
              <a:rPr lang="en-IN" smtClean="0"/>
              <a:t>• Systemic absorption is rapid. </a:t>
            </a:r>
          </a:p>
          <a:p>
            <a:r>
              <a:rPr lang="en-IN" smtClean="0"/>
              <a:t>• This route provides an alternative for the adminis-tration of various hormones, narcotic analgesic, steroids, enzymes, cardiovascular agents etc. </a:t>
            </a:r>
          </a:p>
          <a:p>
            <a:r>
              <a:rPr lang="en-IN" smtClean="0"/>
              <a:t>• The buccal mucosa is highly perfused with blood vessels and offers a greater permeability than the skin. </a:t>
            </a:r>
          </a:p>
          <a:p>
            <a:endParaRPr lang="en-IN"/>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sz="3600" smtClean="0">
                <a:solidFill>
                  <a:srgbClr val="FF0000"/>
                </a:solidFill>
              </a:rPr>
              <a:t>LIMITATIONS OF BUCCAL DRUG DELIVERY</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53</a:t>
            </a:fld>
            <a:r>
              <a:rPr lang="en-US" smtClean="0"/>
              <a:t>/63</a:t>
            </a:r>
            <a:endParaRPr lang="en-US"/>
          </a:p>
        </p:txBody>
      </p:sp>
      <p:sp>
        <p:nvSpPr>
          <p:cNvPr id="6" name="Content Placeholder 5"/>
          <p:cNvSpPr>
            <a:spLocks noGrp="1"/>
          </p:cNvSpPr>
          <p:nvPr>
            <p:ph sz="quarter" idx="1"/>
          </p:nvPr>
        </p:nvSpPr>
        <p:spPr>
          <a:xfrm>
            <a:off x="914400" y="914400"/>
            <a:ext cx="7772400" cy="5105400"/>
          </a:xfrm>
        </p:spPr>
        <p:txBody>
          <a:bodyPr>
            <a:normAutofit fontScale="92500" lnSpcReduction="20000"/>
          </a:bodyPr>
          <a:lstStyle/>
          <a:p>
            <a:endParaRPr lang="en-IN" smtClean="0"/>
          </a:p>
          <a:p>
            <a:r>
              <a:rPr lang="en-IN" smtClean="0"/>
              <a:t> Drugs, which irritate the oral mucosa, have a bitter or unpleasant taste, odour, cannot be adminis-tered by this route. </a:t>
            </a:r>
          </a:p>
          <a:p>
            <a:r>
              <a:rPr lang="en-IN" smtClean="0"/>
              <a:t> Drugs, which are unstable at buccal pH cannot be administered by this route. </a:t>
            </a:r>
          </a:p>
          <a:p>
            <a:r>
              <a:rPr lang="en-IN" smtClean="0"/>
              <a:t> Only drugs with small dose requirements can be administered. </a:t>
            </a:r>
          </a:p>
          <a:p>
            <a:r>
              <a:rPr lang="en-IN" smtClean="0"/>
              <a:t> Drugs may swallow with saliva and loses the ad-vantages of buccal route. </a:t>
            </a:r>
          </a:p>
          <a:p>
            <a:r>
              <a:rPr lang="en-IN" smtClean="0"/>
              <a:t> Only those drugs, which are absorbed by passive diffusion, can be administered by this route. </a:t>
            </a:r>
          </a:p>
          <a:p>
            <a:r>
              <a:rPr lang="en-IN" smtClean="0"/>
              <a:t> Eating and drinking may become restricted. </a:t>
            </a:r>
          </a:p>
          <a:p>
            <a:r>
              <a:rPr lang="en-IN" smtClean="0"/>
              <a:t> Swallowing of the formulation by the patient may be possible. </a:t>
            </a:r>
          </a:p>
          <a:p>
            <a:r>
              <a:rPr lang="en-IN" smtClean="0"/>
              <a:t> Over hydration may lead to the formation of slip-pery surface and structural integrity of the formu-lation may get disrupted by the swelling and hy-dration of the bioadhesive polymers. </a:t>
            </a:r>
          </a:p>
          <a:p>
            <a:endParaRPr lang="en-IN"/>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sz="3600" smtClean="0">
                <a:solidFill>
                  <a:srgbClr val="FF0000"/>
                </a:solidFill>
              </a:rPr>
              <a:t>Marketed products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54</a:t>
            </a:fld>
            <a:r>
              <a:rPr lang="en-US" smtClean="0"/>
              <a:t>/63</a:t>
            </a:r>
            <a:endParaRPr lang="en-US"/>
          </a:p>
        </p:txBody>
      </p:sp>
      <p:sp>
        <p:nvSpPr>
          <p:cNvPr id="6" name="Content Placeholder 5"/>
          <p:cNvSpPr>
            <a:spLocks noGrp="1"/>
          </p:cNvSpPr>
          <p:nvPr>
            <p:ph sz="quarter" idx="1"/>
          </p:nvPr>
        </p:nvSpPr>
        <p:spPr>
          <a:xfrm>
            <a:off x="914400" y="838200"/>
            <a:ext cx="7772400" cy="5181600"/>
          </a:xfrm>
        </p:spPr>
        <p:txBody>
          <a:bodyPr>
            <a:normAutofit/>
          </a:bodyPr>
          <a:lstStyle/>
          <a:p>
            <a:r>
              <a:rPr lang="en-IN" smtClean="0"/>
              <a:t>Striant®, developed by Columbia Labs, is a testosterone extended-release buccal tablet that delivers testosterone systemically for hormone replacement in hypogonadal men.</a:t>
            </a:r>
          </a:p>
          <a:p>
            <a:r>
              <a:rPr lang="en-IN" smtClean="0"/>
              <a:t>Asftach® is a buccal tablet containing triamcinolone acetonide for treatment of apththous ulcers, and contains a bioadhesive layer and a dissolvable lactose nonadhesive backing layer</a:t>
            </a:r>
          </a:p>
          <a:p>
            <a:r>
              <a:rPr lang="en-IN" smtClean="0"/>
              <a:t>DentiPatch® has been developed by Noven, which is a lidocaine  extended-release buccal patch that adheres to the gingival tissue to provide for local analgesia, and was approved in the United States in May 1996.</a:t>
            </a:r>
            <a:endParaRPr lang="en-IN"/>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55</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normAutofit/>
          </a:bodyPr>
          <a:lstStyle/>
          <a:p>
            <a:r>
              <a:rPr lang="en-IN" smtClean="0"/>
              <a:t>Cydot® is an example of a patch technology where the patch adheres to the buccal mucosa for a period of up to 24 hours to slowly release melatonin for normalizing circadian rhythms.</a:t>
            </a:r>
          </a:p>
          <a:p>
            <a:r>
              <a:rPr lang="en-IN" smtClean="0"/>
              <a:t>Buccal Methyltestosterone</a:t>
            </a:r>
          </a:p>
          <a:p>
            <a:pPr>
              <a:buNone/>
            </a:pPr>
            <a:r>
              <a:rPr lang="en-IN" smtClean="0"/>
              <a:t>         Brand name-Metandren, Ciba;</a:t>
            </a:r>
          </a:p>
          <a:p>
            <a:pPr>
              <a:buNone/>
            </a:pPr>
            <a:r>
              <a:rPr lang="en-IN" smtClean="0"/>
              <a:t>         Avoids first-pass hepatic metabolism</a:t>
            </a:r>
          </a:p>
          <a:p>
            <a:r>
              <a:rPr lang="en-IN" smtClean="0"/>
              <a:t>Prochlorperazine</a:t>
            </a:r>
          </a:p>
          <a:p>
            <a:pPr>
              <a:buNone/>
            </a:pPr>
            <a:r>
              <a:rPr lang="en-IN" smtClean="0"/>
              <a:t>         Brand name  -Oreton  ,Schering Buccastem,</a:t>
            </a:r>
          </a:p>
          <a:p>
            <a:pPr>
              <a:buNone/>
            </a:pPr>
            <a:r>
              <a:rPr lang="en-IN" smtClean="0"/>
              <a:t>         Alternative to enteral tablet</a:t>
            </a:r>
            <a:endParaRPr lang="en-IN"/>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solidFill>
                  <a:srgbClr val="FF0000"/>
                </a:solidFill>
              </a:rPr>
              <a:t>Lists of drug delivered via </a:t>
            </a:r>
            <a:r>
              <a:rPr lang="en-US" sz="3600" dirty="0" err="1" smtClean="0">
                <a:solidFill>
                  <a:srgbClr val="FF0000"/>
                </a:solidFill>
              </a:rPr>
              <a:t>buccal</a:t>
            </a:r>
            <a:r>
              <a:rPr lang="en-US" sz="3600" dirty="0" smtClean="0">
                <a:solidFill>
                  <a:srgbClr val="FF0000"/>
                </a:solidFill>
              </a:rPr>
              <a:t> route</a:t>
            </a:r>
            <a:endParaRPr lang="en-US" sz="3600"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56</a:t>
            </a:fld>
            <a:r>
              <a:rPr lang="en-US" smtClean="0"/>
              <a:t>/63</a:t>
            </a:r>
            <a:endParaRPr lang="en-US"/>
          </a:p>
        </p:txBody>
      </p:sp>
      <p:sp>
        <p:nvSpPr>
          <p:cNvPr id="3" name="Content Placeholder 2"/>
          <p:cNvSpPr>
            <a:spLocks noGrp="1"/>
          </p:cNvSpPr>
          <p:nvPr>
            <p:ph sz="quarter" idx="1"/>
          </p:nvPr>
        </p:nvSpPr>
        <p:spPr>
          <a:xfrm>
            <a:off x="457200" y="1066800"/>
            <a:ext cx="8229600" cy="5059363"/>
          </a:xfrm>
        </p:spPr>
        <p:txBody>
          <a:bodyPr>
            <a:normAutofit/>
          </a:bodyPr>
          <a:lstStyle/>
          <a:p>
            <a:pPr>
              <a:buNone/>
            </a:pPr>
            <a:r>
              <a:rPr lang="en-US" dirty="0" smtClean="0"/>
              <a:t>-acyclovir</a:t>
            </a:r>
          </a:p>
          <a:p>
            <a:pPr>
              <a:buNone/>
            </a:pPr>
            <a:r>
              <a:rPr lang="en-US" dirty="0" smtClean="0"/>
              <a:t>-</a:t>
            </a:r>
            <a:r>
              <a:rPr lang="en-US" dirty="0" err="1" smtClean="0"/>
              <a:t>carbamazapine</a:t>
            </a:r>
            <a:endParaRPr lang="en-US" dirty="0" smtClean="0"/>
          </a:p>
          <a:p>
            <a:pPr>
              <a:buNone/>
            </a:pPr>
            <a:r>
              <a:rPr lang="en-US" dirty="0" smtClean="0"/>
              <a:t>-</a:t>
            </a:r>
            <a:r>
              <a:rPr lang="en-US" dirty="0" err="1" smtClean="0"/>
              <a:t>buprenorpine</a:t>
            </a:r>
            <a:endParaRPr lang="en-US" dirty="0" smtClean="0"/>
          </a:p>
          <a:p>
            <a:pPr>
              <a:buNone/>
            </a:pPr>
            <a:r>
              <a:rPr lang="en-US" dirty="0" smtClean="0"/>
              <a:t>-chlorpromazine</a:t>
            </a:r>
          </a:p>
          <a:p>
            <a:pPr>
              <a:buNone/>
            </a:pPr>
            <a:r>
              <a:rPr lang="en-US" dirty="0" smtClean="0"/>
              <a:t>-</a:t>
            </a:r>
            <a:r>
              <a:rPr lang="en-US" dirty="0" err="1" smtClean="0"/>
              <a:t>danazol</a:t>
            </a:r>
            <a:r>
              <a:rPr lang="en-US" dirty="0" smtClean="0"/>
              <a:t>  </a:t>
            </a:r>
          </a:p>
          <a:p>
            <a:pPr>
              <a:buNone/>
            </a:pPr>
            <a:r>
              <a:rPr lang="en-US" dirty="0" smtClean="0"/>
              <a:t>-</a:t>
            </a:r>
            <a:r>
              <a:rPr lang="en-US" dirty="0" err="1" smtClean="0"/>
              <a:t>diclofenac</a:t>
            </a:r>
            <a:r>
              <a:rPr lang="en-US" dirty="0" smtClean="0"/>
              <a:t> sodium</a:t>
            </a:r>
          </a:p>
          <a:p>
            <a:pPr>
              <a:buNone/>
            </a:pPr>
            <a:r>
              <a:rPr lang="en-US" dirty="0" smtClean="0"/>
              <a:t>-</a:t>
            </a:r>
            <a:r>
              <a:rPr lang="en-US" dirty="0" err="1" smtClean="0"/>
              <a:t>diltiazem</a:t>
            </a:r>
            <a:endParaRPr lang="en-US" dirty="0" smtClean="0"/>
          </a:p>
          <a:p>
            <a:pPr>
              <a:buNone/>
            </a:pPr>
            <a:r>
              <a:rPr lang="en-US" dirty="0" smtClean="0"/>
              <a:t>-</a:t>
            </a:r>
            <a:r>
              <a:rPr lang="en-US" dirty="0" err="1" smtClean="0"/>
              <a:t>metronidazole</a:t>
            </a:r>
            <a:endParaRPr lang="en-US" dirty="0" smtClean="0"/>
          </a:p>
          <a:p>
            <a:pPr>
              <a:buNone/>
            </a:pPr>
            <a:r>
              <a:rPr lang="en-US" dirty="0" smtClean="0"/>
              <a:t>-</a:t>
            </a:r>
            <a:r>
              <a:rPr lang="en-US" dirty="0" err="1" smtClean="0"/>
              <a:t>nifidipine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6CF7E4-BB65-4B9B-AB2D-0F0A9EA36E8E}" type="slidenum">
              <a:rPr lang="en-US" smtClean="0"/>
              <a:pPr/>
              <a:t>57</a:t>
            </a:fld>
            <a:r>
              <a:rPr lang="en-US" smtClean="0"/>
              <a:t>/63</a:t>
            </a:r>
            <a:endParaRPr lang="en-US"/>
          </a:p>
        </p:txBody>
      </p:sp>
      <p:sp>
        <p:nvSpPr>
          <p:cNvPr id="3" name="Content Placeholder 2"/>
          <p:cNvSpPr>
            <a:spLocks noGrp="1"/>
          </p:cNvSpPr>
          <p:nvPr>
            <p:ph sz="quarter" idx="1"/>
          </p:nvPr>
        </p:nvSpPr>
        <p:spPr>
          <a:xfrm>
            <a:off x="457200" y="533400"/>
            <a:ext cx="8229600" cy="5592763"/>
          </a:xfrm>
        </p:spPr>
        <p:txBody>
          <a:bodyPr/>
          <a:lstStyle/>
          <a:p>
            <a:r>
              <a:rPr lang="en-US" dirty="0" smtClean="0"/>
              <a:t>Melatonin</a:t>
            </a:r>
          </a:p>
          <a:p>
            <a:r>
              <a:rPr lang="en-US" dirty="0" smtClean="0"/>
              <a:t>Nicotine </a:t>
            </a:r>
          </a:p>
          <a:p>
            <a:r>
              <a:rPr lang="en-US" dirty="0" err="1" smtClean="0"/>
              <a:t>Omeprazole</a:t>
            </a:r>
            <a:endParaRPr lang="en-US" dirty="0" smtClean="0"/>
          </a:p>
          <a:p>
            <a:r>
              <a:rPr lang="en-US" dirty="0" err="1" smtClean="0"/>
              <a:t>Pentazosine</a:t>
            </a:r>
            <a:endParaRPr lang="en-US" dirty="0" smtClean="0"/>
          </a:p>
          <a:p>
            <a:r>
              <a:rPr lang="en-US" dirty="0" err="1" smtClean="0"/>
              <a:t>Propranalol</a:t>
            </a:r>
            <a:endParaRPr lang="en-US" dirty="0" smtClean="0"/>
          </a:p>
          <a:p>
            <a:r>
              <a:rPr lang="en-US" dirty="0" err="1" smtClean="0"/>
              <a:t>Pindolol</a:t>
            </a:r>
            <a:endParaRPr lang="en-US" dirty="0" smtClean="0"/>
          </a:p>
          <a:p>
            <a:r>
              <a:rPr lang="en-US" dirty="0" smtClean="0"/>
              <a:t>Morphine </a:t>
            </a:r>
            <a:r>
              <a:rPr lang="en-US" dirty="0" err="1" smtClean="0"/>
              <a:t>sulphate</a:t>
            </a:r>
            <a:endParaRPr lang="en-US" dirty="0" smtClean="0"/>
          </a:p>
          <a:p>
            <a:r>
              <a:rPr lang="en-US" dirty="0" err="1" smtClean="0"/>
              <a:t>Ergometrine</a:t>
            </a:r>
            <a:r>
              <a:rPr lang="en-US" dirty="0" smtClean="0"/>
              <a:t> </a:t>
            </a:r>
            <a:r>
              <a:rPr lang="en-US" dirty="0" err="1" smtClean="0"/>
              <a:t>tartrate</a:t>
            </a:r>
            <a:endParaRPr lang="en-US" dirty="0" smtClean="0"/>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CONCLUSIONS..</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58</a:t>
            </a:fld>
            <a:r>
              <a:rPr lang="en-US" smtClean="0"/>
              <a:t>/63</a:t>
            </a:r>
            <a:endParaRPr lang="en-US"/>
          </a:p>
        </p:txBody>
      </p:sp>
      <p:sp>
        <p:nvSpPr>
          <p:cNvPr id="6" name="Content Placeholder 5"/>
          <p:cNvSpPr>
            <a:spLocks noGrp="1"/>
          </p:cNvSpPr>
          <p:nvPr>
            <p:ph sz="quarter" idx="1"/>
          </p:nvPr>
        </p:nvSpPr>
        <p:spPr/>
        <p:txBody>
          <a:bodyPr/>
          <a:lstStyle/>
          <a:p>
            <a:r>
              <a:rPr lang="en-US" smtClean="0"/>
              <a:t>Due to success and advantages of  drug delivery through oral mucosal tissue, for some drug .there is renewed intrest and active product development  activity for next generation of oral mucosal delivery system.</a:t>
            </a:r>
          </a:p>
          <a:p>
            <a:r>
              <a:rPr lang="en-US" smtClean="0"/>
              <a:t>The buccal mucosa offers several advantages for controlled drug delivery for extended period of time.and also promising area for systemic delivery of orally insufficient drugs.and atractive alternative for non-invasive delivery  of potent peptide and protein drug molecule.</a:t>
            </a:r>
          </a:p>
          <a:p>
            <a:endParaRPr lang="en-IN"/>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Research articles</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06CF7E4-BB65-4B9B-AB2D-0F0A9EA36E8E}" type="slidenum">
              <a:rPr lang="en-US" smtClean="0"/>
              <a:pPr/>
              <a:t>59</a:t>
            </a:fld>
            <a:r>
              <a:rPr lang="en-US" smtClean="0"/>
              <a:t>/63</a:t>
            </a:r>
            <a:endParaRPr lang="en-US"/>
          </a:p>
        </p:txBody>
      </p:sp>
      <p:sp>
        <p:nvSpPr>
          <p:cNvPr id="3" name="Content Placeholder 2"/>
          <p:cNvSpPr>
            <a:spLocks noGrp="1"/>
          </p:cNvSpPr>
          <p:nvPr>
            <p:ph sz="quarter" idx="1"/>
          </p:nvPr>
        </p:nvSpPr>
        <p:spPr/>
        <p:txBody>
          <a:bodyPr/>
          <a:lstStyle/>
          <a:p>
            <a:r>
              <a:rPr lang="en-US" dirty="0" smtClean="0"/>
              <a:t>Formulation and evaluation of </a:t>
            </a:r>
            <a:r>
              <a:rPr lang="en-US" dirty="0" err="1" smtClean="0"/>
              <a:t>muco</a:t>
            </a:r>
            <a:r>
              <a:rPr lang="en-US" dirty="0" smtClean="0"/>
              <a:t> adhesive tablet of </a:t>
            </a:r>
            <a:r>
              <a:rPr lang="en-US" dirty="0" err="1" smtClean="0"/>
              <a:t>timolol</a:t>
            </a:r>
            <a:r>
              <a:rPr lang="en-US" dirty="0" smtClean="0"/>
              <a:t> </a:t>
            </a:r>
            <a:r>
              <a:rPr lang="en-US" dirty="0" err="1" smtClean="0"/>
              <a:t>maleate</a:t>
            </a:r>
            <a:r>
              <a:rPr lang="en-US" dirty="0" smtClean="0"/>
              <a:t>.</a:t>
            </a:r>
          </a:p>
          <a:p>
            <a:r>
              <a:rPr lang="en-US" dirty="0" smtClean="0"/>
              <a:t>Formulation and in vitro evaluation of </a:t>
            </a:r>
            <a:r>
              <a:rPr lang="en-US" dirty="0" err="1" smtClean="0"/>
              <a:t>mucoadhesive</a:t>
            </a:r>
            <a:r>
              <a:rPr lang="en-US" dirty="0" smtClean="0"/>
              <a:t> </a:t>
            </a:r>
            <a:r>
              <a:rPr lang="en-US" dirty="0" err="1" smtClean="0"/>
              <a:t>buccal</a:t>
            </a:r>
            <a:r>
              <a:rPr lang="en-US" dirty="0" smtClean="0"/>
              <a:t> tablets of </a:t>
            </a:r>
            <a:r>
              <a:rPr lang="en-US" dirty="0" err="1" smtClean="0"/>
              <a:t>diltiazem</a:t>
            </a:r>
            <a:r>
              <a:rPr lang="en-US" dirty="0" smtClean="0"/>
              <a:t>. </a:t>
            </a:r>
          </a:p>
          <a:p>
            <a:r>
              <a:rPr lang="en-US" dirty="0" smtClean="0"/>
              <a:t>Study of various polymers in </a:t>
            </a:r>
            <a:r>
              <a:rPr lang="en-US" dirty="0" err="1" smtClean="0"/>
              <a:t>buccal</a:t>
            </a:r>
            <a:r>
              <a:rPr lang="en-US" dirty="0" smtClean="0"/>
              <a:t> drug delivery system.</a:t>
            </a:r>
          </a:p>
          <a:p>
            <a:r>
              <a:rPr lang="en-US" dirty="0" err="1" smtClean="0"/>
              <a:t>Transbuccal</a:t>
            </a:r>
            <a:r>
              <a:rPr lang="en-US" dirty="0" smtClean="0"/>
              <a:t> delivery of </a:t>
            </a:r>
            <a:r>
              <a:rPr lang="en-US" dirty="0" err="1" smtClean="0"/>
              <a:t>chlorpheniramine</a:t>
            </a:r>
            <a:r>
              <a:rPr lang="en-US" dirty="0" smtClean="0"/>
              <a:t> </a:t>
            </a:r>
            <a:r>
              <a:rPr lang="en-US" dirty="0" err="1" smtClean="0"/>
              <a:t>maleate</a:t>
            </a:r>
            <a:r>
              <a:rPr lang="en-US" dirty="0" smtClean="0"/>
              <a:t> from </a:t>
            </a:r>
            <a:r>
              <a:rPr lang="en-US" dirty="0" err="1" smtClean="0"/>
              <a:t>mucoadhesive</a:t>
            </a:r>
            <a:r>
              <a:rPr lang="en-US" dirty="0" smtClean="0"/>
              <a:t> </a:t>
            </a:r>
            <a:r>
              <a:rPr lang="en-US" dirty="0" err="1" smtClean="0"/>
              <a:t>buccal</a:t>
            </a:r>
            <a:r>
              <a:rPr lang="en-US" dirty="0" smtClean="0"/>
              <a:t> </a:t>
            </a:r>
            <a:r>
              <a:rPr lang="en-US" smtClean="0"/>
              <a:t>patches.</a:t>
            </a:r>
          </a:p>
          <a:p>
            <a:r>
              <a:rPr lang="en-US" smtClean="0"/>
              <a:t>Development of mucoadhesive film of buccal administration of flufenamic acid.</a:t>
            </a:r>
          </a:p>
          <a:p>
            <a:r>
              <a:rPr lang="en-US" smtClean="0"/>
              <a:t>Mucoadhesive film of  losarton potasium for buccal delivery.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6</a:t>
            </a:fld>
            <a:r>
              <a:rPr lang="en-US" smtClean="0"/>
              <a:t>/63</a:t>
            </a:r>
            <a:endParaRPr lang="en-US"/>
          </a:p>
        </p:txBody>
      </p:sp>
      <p:sp>
        <p:nvSpPr>
          <p:cNvPr id="6" name="Content Placeholder 5"/>
          <p:cNvSpPr>
            <a:spLocks noGrp="1"/>
          </p:cNvSpPr>
          <p:nvPr>
            <p:ph sz="quarter" idx="1"/>
          </p:nvPr>
        </p:nvSpPr>
        <p:spPr>
          <a:xfrm>
            <a:off x="914400" y="609600"/>
            <a:ext cx="7772400" cy="5410200"/>
          </a:xfrm>
        </p:spPr>
        <p:txBody>
          <a:bodyPr>
            <a:normAutofit fontScale="92500" lnSpcReduction="10000"/>
          </a:bodyPr>
          <a:lstStyle/>
          <a:p>
            <a:r>
              <a:rPr lang="en-IN" sz="2800" smtClean="0">
                <a:latin typeface="Aparajita" pitchFamily="34" charset="0"/>
                <a:cs typeface="Aparajita" pitchFamily="34" charset="0"/>
              </a:rPr>
              <a:t>The oral mucosa is composed of an outermost layer of stratified squamous epithelium . Below this lies a basement membrane, a lamina propria followed by the submucosa as the innermost layer</a:t>
            </a:r>
          </a:p>
          <a:p>
            <a:r>
              <a:rPr lang="en-IN" sz="2800" b="1" smtClean="0">
                <a:latin typeface="Aparajita" pitchFamily="34" charset="0"/>
                <a:cs typeface="Aparajita" pitchFamily="34" charset="0"/>
              </a:rPr>
              <a:t>A. Buccal Epithelium</a:t>
            </a:r>
          </a:p>
          <a:p>
            <a:r>
              <a:rPr lang="en-IN" sz="2800" smtClean="0">
                <a:latin typeface="Aparajita" pitchFamily="34" charset="0"/>
                <a:cs typeface="Aparajita" pitchFamily="34" charset="0"/>
              </a:rPr>
              <a:t>The buccal epithelium is composed of 40 to 50 layers of nonkeratinized stratifiedsquamous cells. It is 500 to 800</a:t>
            </a:r>
            <a:r>
              <a:rPr lang="el-GR" sz="2800" smtClean="0">
                <a:latin typeface="Arial Narrow" pitchFamily="34" charset="0"/>
                <a:cs typeface="Aparajita" pitchFamily="34" charset="0"/>
              </a:rPr>
              <a:t>μ</a:t>
            </a:r>
            <a:r>
              <a:rPr lang="en-IN" sz="2800" smtClean="0">
                <a:latin typeface="Aparajita" pitchFamily="34" charset="0"/>
                <a:cs typeface="Aparajita" pitchFamily="34" charset="0"/>
              </a:rPr>
              <a:t>m in thickness with varying degrees of maturity.</a:t>
            </a:r>
          </a:p>
          <a:p>
            <a:r>
              <a:rPr lang="en-IN" sz="2800" smtClean="0">
                <a:latin typeface="Aparajita" pitchFamily="34" charset="0"/>
                <a:cs typeface="Aparajita" pitchFamily="34" charset="0"/>
              </a:rPr>
              <a:t>The uppermost superficial layer of cells is comprised of flattened compact differentiatedcells of about 150</a:t>
            </a:r>
            <a:r>
              <a:rPr lang="el-GR" sz="2800" smtClean="0">
                <a:latin typeface="Arial Narrow" pitchFamily="34" charset="0"/>
                <a:cs typeface="Aparajita" pitchFamily="34" charset="0"/>
              </a:rPr>
              <a:t>μ</a:t>
            </a:r>
            <a:r>
              <a:rPr lang="en-IN" sz="2800" smtClean="0">
                <a:latin typeface="Aparajita" pitchFamily="34" charset="0"/>
                <a:cs typeface="Aparajita" pitchFamily="34" charset="0"/>
              </a:rPr>
              <a:t>m in thickness</a:t>
            </a:r>
            <a:endParaRPr lang="en-US" sz="2800" smtClean="0">
              <a:latin typeface="Aparajita" pitchFamily="34" charset="0"/>
              <a:cs typeface="Aparajita" pitchFamily="34" charset="0"/>
            </a:endParaRPr>
          </a:p>
          <a:p>
            <a:r>
              <a:rPr lang="en-US" sz="2800" u="sng" smtClean="0">
                <a:solidFill>
                  <a:srgbClr val="FF0000"/>
                </a:solidFill>
                <a:latin typeface="Aparajita" pitchFamily="34" charset="0"/>
                <a:cs typeface="Aparajita" pitchFamily="34" charset="0"/>
              </a:rPr>
              <a:t>PERMEABILITY</a:t>
            </a:r>
            <a:endParaRPr lang="en-IN" sz="2800" u="sng" smtClean="0">
              <a:solidFill>
                <a:srgbClr val="FF0000"/>
              </a:solidFill>
              <a:latin typeface="Aparajita" pitchFamily="34" charset="0"/>
              <a:cs typeface="Aparajita" pitchFamily="34" charset="0"/>
            </a:endParaRPr>
          </a:p>
          <a:p>
            <a:r>
              <a:rPr lang="en-US" sz="2800" smtClean="0">
                <a:latin typeface="Aparajita" pitchFamily="34" charset="0"/>
                <a:cs typeface="Aparajita" pitchFamily="34" charset="0"/>
              </a:rPr>
              <a:t> oral mucosae is leaky epithelia  intermediate between that of epidermis and intestinal mucosa.</a:t>
            </a:r>
          </a:p>
          <a:p>
            <a:r>
              <a:rPr lang="en-US" sz="2800" smtClean="0">
                <a:latin typeface="Aparajita" pitchFamily="34" charset="0"/>
                <a:cs typeface="Aparajita" pitchFamily="34" charset="0"/>
              </a:rPr>
              <a:t> permeability is4- 4000 times greater than that of skin.</a:t>
            </a:r>
          </a:p>
          <a:p>
            <a:endParaRPr lang="en-US" sz="2800" smtClean="0">
              <a:latin typeface="Aparajita" pitchFamily="34" charset="0"/>
              <a:cs typeface="Aparajita" pitchFamily="34" charset="0"/>
            </a:endParaRPr>
          </a:p>
          <a:p>
            <a:endParaRPr lang="en-IN"/>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60</a:t>
            </a:fld>
            <a:r>
              <a:rPr lang="en-US" smtClean="0"/>
              <a:t>/63</a:t>
            </a:r>
            <a:endParaRPr lang="en-US"/>
          </a:p>
        </p:txBody>
      </p:sp>
      <p:sp>
        <p:nvSpPr>
          <p:cNvPr id="6" name="Content Placeholder 5"/>
          <p:cNvSpPr>
            <a:spLocks noGrp="1"/>
          </p:cNvSpPr>
          <p:nvPr>
            <p:ph sz="quarter" idx="1"/>
          </p:nvPr>
        </p:nvSpPr>
        <p:spPr>
          <a:xfrm>
            <a:off x="914400" y="457200"/>
            <a:ext cx="7772400" cy="5562600"/>
          </a:xfrm>
        </p:spPr>
        <p:txBody>
          <a:bodyPr/>
          <a:lstStyle/>
          <a:p>
            <a:endParaRPr lang="en-IN" sz="2400" smtClean="0"/>
          </a:p>
          <a:p>
            <a:r>
              <a:rPr lang="en-IN" sz="2400" smtClean="0"/>
              <a:t> </a:t>
            </a:r>
            <a:r>
              <a:rPr lang="en-IN" sz="2000" b="1" smtClean="0"/>
              <a:t>DESIGN OF BUCCAL DRUG DELIVERY SYSTEM FOR A POORLY SOLUBLE DRUG </a:t>
            </a:r>
            <a:endParaRPr lang="en-IN" sz="2400" b="1" smtClean="0"/>
          </a:p>
          <a:p>
            <a:pPr>
              <a:buNone/>
            </a:pPr>
            <a:r>
              <a:rPr lang="en-IN" smtClean="0"/>
              <a:t>      (Asian Journal of Pharmaceutical and Clinical Research Vol.2 Issue 3, July-September 2009 )</a:t>
            </a:r>
          </a:p>
          <a:p>
            <a:r>
              <a:rPr lang="en-IN" b="1" smtClean="0"/>
              <a:t>A Comparison of </a:t>
            </a:r>
            <a:r>
              <a:rPr lang="en-IN" b="1" i="1" smtClean="0"/>
              <a:t>In Vitro and In Vivo Drug Release From a Novel Buccal Hydrogel </a:t>
            </a:r>
            <a:r>
              <a:rPr lang="en-IN" b="1" smtClean="0"/>
              <a:t>Controlled Release Delivery System.</a:t>
            </a:r>
          </a:p>
          <a:p>
            <a:r>
              <a:rPr lang="en-IN" b="1" smtClean="0"/>
              <a:t>Bioadhesive Microspheres: A review</a:t>
            </a:r>
          </a:p>
          <a:p>
            <a:endParaRPr lang="en-IN" b="1" smtClean="0"/>
          </a:p>
          <a:p>
            <a:endParaRPr lang="en-IN"/>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a:t>R</a:t>
            </a:r>
            <a:r>
              <a:rPr lang="en-US" u="sng" dirty="0" err="1" smtClean="0"/>
              <a:t>eferenses</a:t>
            </a:r>
            <a:endParaRPr lang="en-US" u="sng" dirty="0"/>
          </a:p>
        </p:txBody>
      </p:sp>
      <p:sp>
        <p:nvSpPr>
          <p:cNvPr id="6" name="Slide Number Placeholder 5"/>
          <p:cNvSpPr>
            <a:spLocks noGrp="1"/>
          </p:cNvSpPr>
          <p:nvPr>
            <p:ph type="sldNum" sz="quarter" idx="12"/>
          </p:nvPr>
        </p:nvSpPr>
        <p:spPr/>
        <p:txBody>
          <a:bodyPr/>
          <a:lstStyle/>
          <a:p>
            <a:fld id="{606CF7E4-BB65-4B9B-AB2D-0F0A9EA36E8E}" type="slidenum">
              <a:rPr lang="en-US" smtClean="0"/>
              <a:pPr/>
              <a:t>61</a:t>
            </a:fld>
            <a:r>
              <a:rPr lang="en-US" smtClean="0"/>
              <a:t>/63</a:t>
            </a:r>
            <a:endParaRPr lang="en-US"/>
          </a:p>
        </p:txBody>
      </p:sp>
      <p:sp>
        <p:nvSpPr>
          <p:cNvPr id="3" name="Content Placeholder 2"/>
          <p:cNvSpPr>
            <a:spLocks noGrp="1"/>
          </p:cNvSpPr>
          <p:nvPr>
            <p:ph sz="quarter" idx="1"/>
          </p:nvPr>
        </p:nvSpPr>
        <p:spPr>
          <a:xfrm>
            <a:off x="457200" y="1295400"/>
            <a:ext cx="8229600" cy="4830763"/>
          </a:xfrm>
        </p:spPr>
        <p:txBody>
          <a:bodyPr>
            <a:normAutofit/>
          </a:bodyPr>
          <a:lstStyle/>
          <a:p>
            <a:pPr>
              <a:buNone/>
            </a:pPr>
            <a:r>
              <a:rPr lang="en-US" sz="2400" dirty="0" smtClean="0"/>
              <a:t> 1) Development of </a:t>
            </a:r>
            <a:r>
              <a:rPr lang="en-US" sz="2400" dirty="0" err="1" smtClean="0"/>
              <a:t>mucoadhesive</a:t>
            </a:r>
            <a:r>
              <a:rPr lang="en-US" sz="2400" dirty="0" smtClean="0"/>
              <a:t> film for </a:t>
            </a:r>
            <a:r>
              <a:rPr lang="en-US" sz="2400" dirty="0" err="1" smtClean="0"/>
              <a:t>buccal</a:t>
            </a:r>
            <a:r>
              <a:rPr lang="en-US" sz="2400" dirty="0" smtClean="0"/>
              <a:t> </a:t>
            </a:r>
            <a:r>
              <a:rPr lang="en-US" sz="2400" dirty="0" err="1" smtClean="0"/>
              <a:t>adminitration</a:t>
            </a:r>
            <a:r>
              <a:rPr lang="en-US" sz="2400" dirty="0" smtClean="0"/>
              <a:t> of </a:t>
            </a:r>
            <a:r>
              <a:rPr lang="en-US" sz="2400" dirty="0" err="1" smtClean="0"/>
              <a:t>flufenamic</a:t>
            </a:r>
            <a:r>
              <a:rPr lang="en-US" sz="2400" dirty="0" smtClean="0"/>
              <a:t> </a:t>
            </a:r>
            <a:r>
              <a:rPr lang="en-US" sz="2400" dirty="0" err="1" smtClean="0"/>
              <a:t>acid.ijps</a:t>
            </a:r>
            <a:r>
              <a:rPr lang="en-US" sz="2400" dirty="0" smtClean="0"/>
              <a:t> volume -7,july-2010</a:t>
            </a:r>
          </a:p>
          <a:p>
            <a:pPr>
              <a:buNone/>
            </a:pPr>
            <a:r>
              <a:rPr lang="en-US" sz="2400" dirty="0" smtClean="0"/>
              <a:t> 2) Drug delivery to  oral cavity,  molecules to </a:t>
            </a:r>
            <a:r>
              <a:rPr lang="en-US" sz="2400" dirty="0" err="1" smtClean="0"/>
              <a:t>market,by</a:t>
            </a:r>
            <a:r>
              <a:rPr lang="en-US" sz="2400" dirty="0" smtClean="0"/>
              <a:t> </a:t>
            </a:r>
            <a:r>
              <a:rPr lang="en-US" sz="2400" dirty="0" err="1" smtClean="0"/>
              <a:t>Tapash</a:t>
            </a:r>
            <a:r>
              <a:rPr lang="en-US" sz="2400" dirty="0" smtClean="0"/>
              <a:t>. </a:t>
            </a:r>
            <a:r>
              <a:rPr lang="en-US" sz="2400" dirty="0" err="1" smtClean="0"/>
              <a:t>K.Ghosh</a:t>
            </a:r>
            <a:r>
              <a:rPr lang="en-US" sz="2400" dirty="0" smtClean="0"/>
              <a:t> .</a:t>
            </a:r>
            <a:r>
              <a:rPr lang="en-US" sz="2400" dirty="0" err="1" smtClean="0"/>
              <a:t>William.R.Pfister</a:t>
            </a:r>
            <a:r>
              <a:rPr lang="en-US" sz="2400" dirty="0" smtClean="0"/>
              <a:t> ,</a:t>
            </a:r>
          </a:p>
          <a:p>
            <a:pPr>
              <a:buNone/>
            </a:pPr>
            <a:r>
              <a:rPr lang="en-US" sz="2400" dirty="0" smtClean="0"/>
              <a:t>     2005</a:t>
            </a:r>
          </a:p>
          <a:p>
            <a:pPr>
              <a:buNone/>
            </a:pPr>
            <a:r>
              <a:rPr lang="en-US" sz="2400" dirty="0" smtClean="0"/>
              <a:t> 3)</a:t>
            </a:r>
            <a:r>
              <a:rPr lang="en-US" sz="2400" dirty="0" err="1" smtClean="0"/>
              <a:t>mucoadhesive</a:t>
            </a:r>
            <a:r>
              <a:rPr lang="en-US" sz="2400" dirty="0" smtClean="0"/>
              <a:t> film of </a:t>
            </a:r>
            <a:r>
              <a:rPr lang="en-US" sz="2400" dirty="0" err="1" smtClean="0"/>
              <a:t>losarton</a:t>
            </a:r>
            <a:r>
              <a:rPr lang="en-US" sz="2400" dirty="0" smtClean="0"/>
              <a:t> </a:t>
            </a:r>
            <a:r>
              <a:rPr lang="en-US" sz="2400" dirty="0" err="1" smtClean="0"/>
              <a:t>potasium</a:t>
            </a:r>
            <a:r>
              <a:rPr lang="en-US" sz="2400" dirty="0" smtClean="0"/>
              <a:t> for </a:t>
            </a:r>
            <a:r>
              <a:rPr lang="en-US" sz="2400" dirty="0" err="1" smtClean="0"/>
              <a:t>buccal</a:t>
            </a:r>
            <a:r>
              <a:rPr lang="en-US" sz="2400" dirty="0" smtClean="0"/>
              <a:t> delivery. </a:t>
            </a:r>
            <a:r>
              <a:rPr lang="en-US" sz="2400" dirty="0" err="1" smtClean="0"/>
              <a:t>Ijper</a:t>
            </a:r>
            <a:r>
              <a:rPr lang="en-US" sz="2400" dirty="0" smtClean="0"/>
              <a:t> ,volume-44(4) ,oct-dec-2010</a:t>
            </a:r>
          </a:p>
          <a:p>
            <a:pPr>
              <a:buNone/>
            </a:pPr>
            <a:r>
              <a:rPr lang="en-US" dirty="0" smtClean="0"/>
              <a:t> </a:t>
            </a:r>
            <a:r>
              <a:rPr lang="en-US" sz="2400" dirty="0" smtClean="0"/>
              <a:t>4) Trans dermal delivery of </a:t>
            </a:r>
            <a:r>
              <a:rPr lang="en-US" sz="2400" dirty="0" err="1" smtClean="0"/>
              <a:t>chlrpheniramine</a:t>
            </a:r>
            <a:r>
              <a:rPr lang="en-US" sz="2400" dirty="0" smtClean="0"/>
              <a:t> </a:t>
            </a:r>
            <a:r>
              <a:rPr lang="en-US" sz="2400" dirty="0" err="1" smtClean="0"/>
              <a:t>maleate</a:t>
            </a:r>
            <a:r>
              <a:rPr lang="en-US" sz="2400" dirty="0" smtClean="0"/>
              <a:t> from </a:t>
            </a:r>
            <a:r>
              <a:rPr lang="en-US" sz="2400" dirty="0" err="1" smtClean="0"/>
              <a:t>muco</a:t>
            </a:r>
            <a:r>
              <a:rPr lang="en-US" sz="2400" dirty="0" smtClean="0"/>
              <a:t> adhesive </a:t>
            </a:r>
            <a:r>
              <a:rPr lang="en-US" sz="2400" dirty="0" err="1" smtClean="0"/>
              <a:t>buccal</a:t>
            </a:r>
            <a:r>
              <a:rPr lang="en-US" sz="2400" dirty="0" smtClean="0"/>
              <a:t> patches.</a:t>
            </a:r>
          </a:p>
          <a:p>
            <a:pPr>
              <a:buNone/>
            </a:pPr>
            <a:r>
              <a:rPr lang="en-US" sz="2400" dirty="0" smtClean="0"/>
              <a:t>5) Smart </a:t>
            </a:r>
            <a:r>
              <a:rPr lang="en-US" sz="2400" dirty="0" err="1" smtClean="0"/>
              <a:t>jd</a:t>
            </a:r>
            <a:r>
              <a:rPr lang="en-US" sz="2400" dirty="0" smtClean="0"/>
              <a:t> .</a:t>
            </a:r>
            <a:r>
              <a:rPr lang="en-US" sz="2400" dirty="0" err="1" smtClean="0"/>
              <a:t>buccal</a:t>
            </a:r>
            <a:r>
              <a:rPr lang="en-US" sz="2400" dirty="0" smtClean="0"/>
              <a:t> drug delivery, expert opinion drug delivery. May 2005.</a:t>
            </a:r>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62</a:t>
            </a:fld>
            <a:r>
              <a:rPr lang="en-US" smtClean="0"/>
              <a:t>/63</a:t>
            </a:r>
            <a:endParaRPr lang="en-US"/>
          </a:p>
        </p:txBody>
      </p:sp>
      <p:sp>
        <p:nvSpPr>
          <p:cNvPr id="6" name="Content Placeholder 5"/>
          <p:cNvSpPr>
            <a:spLocks noGrp="1"/>
          </p:cNvSpPr>
          <p:nvPr>
            <p:ph sz="quarter" idx="1"/>
          </p:nvPr>
        </p:nvSpPr>
        <p:spPr>
          <a:xfrm>
            <a:off x="914400" y="304800"/>
            <a:ext cx="7772400" cy="5715000"/>
          </a:xfrm>
        </p:spPr>
        <p:txBody>
          <a:bodyPr>
            <a:normAutofit fontScale="92500" lnSpcReduction="10000"/>
          </a:bodyPr>
          <a:lstStyle/>
          <a:p>
            <a:pPr>
              <a:buNone/>
            </a:pPr>
            <a:r>
              <a:rPr lang="en-US" sz="2800" smtClean="0"/>
              <a:t>6)  Bhaskara Jasti, Xiaoling Li, Gary Cleary, Recent Advances in Mucoadhesive Drug Delivery Systems, Bussiness Briefing : Pharmtech, 2004, 194-196 </a:t>
            </a:r>
          </a:p>
          <a:p>
            <a:pPr marL="514350" indent="-514350">
              <a:buNone/>
            </a:pPr>
            <a:r>
              <a:rPr lang="en-US" sz="2800" smtClean="0"/>
              <a:t>7)  Pramodkumar T.M., Shivakumar H.G., Desai K.G., Oral Transmucosal Drug Delivery Systems, Indian Drugs, 2004, 41(2).</a:t>
            </a:r>
          </a:p>
          <a:p>
            <a:pPr marL="514350" indent="-514350">
              <a:buNone/>
            </a:pPr>
            <a:r>
              <a:rPr lang="en-US" sz="2800" smtClean="0"/>
              <a:t>8)  Punitha .S , Girish .Y ,Polymer in mucoadhesive drug delivery system- A  review, Int. J. Res. Pharm. Sci. Vol-1, Issue-2, 170-186, 2010 </a:t>
            </a:r>
          </a:p>
          <a:p>
            <a:pPr marL="514350" indent="-514350">
              <a:buNone/>
            </a:pPr>
            <a:r>
              <a:rPr lang="en-US" sz="2800" smtClean="0"/>
              <a:t>9)  Lalla J.K. and Gurnancy R.A., Polymers for mucosal Delivery-Swelling and Mucoadhesive Evaluation, Indian Drugs, 2002, 39(5). </a:t>
            </a:r>
          </a:p>
          <a:p>
            <a:pPr marL="514350" indent="-514350">
              <a:buNone/>
            </a:pPr>
            <a:r>
              <a:rPr lang="en-US" sz="2800" smtClean="0"/>
              <a:t>10) Michael J .Rathbone  and   Michael S. Roberts  ,  Modified Release Drug  Delivery Technology,volume-126</a:t>
            </a:r>
          </a:p>
          <a:p>
            <a:endParaRPr lang="en-IN"/>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63</a:t>
            </a:fld>
            <a:r>
              <a:rPr lang="en-US" smtClean="0"/>
              <a:t>/63</a:t>
            </a:r>
            <a:endParaRPr lang="en-US"/>
          </a:p>
        </p:txBody>
      </p:sp>
      <p:sp>
        <p:nvSpPr>
          <p:cNvPr id="6" name="Content Placeholder 5"/>
          <p:cNvSpPr>
            <a:spLocks noGrp="1"/>
          </p:cNvSpPr>
          <p:nvPr>
            <p:ph sz="quarter" idx="1"/>
          </p:nvPr>
        </p:nvSpPr>
        <p:spPr>
          <a:xfrm>
            <a:off x="914400" y="609600"/>
            <a:ext cx="7772400" cy="5410200"/>
          </a:xfrm>
        </p:spPr>
        <p:txBody>
          <a:bodyPr>
            <a:normAutofit fontScale="92500"/>
          </a:bodyPr>
          <a:lstStyle/>
          <a:p>
            <a:r>
              <a:rPr lang="en-IN" b="1" smtClean="0"/>
              <a:t>Design and characterization of mucoadhesive buccal patches containing cetylpyridinium chloride.</a:t>
            </a:r>
          </a:p>
          <a:p>
            <a:pPr>
              <a:buNone/>
            </a:pPr>
            <a:r>
              <a:rPr lang="pt-BR" i="1" smtClean="0"/>
              <a:t>          (Acta Pharm. 53 (2003) 199–212)</a:t>
            </a:r>
          </a:p>
          <a:p>
            <a:pPr>
              <a:buNone/>
            </a:pPr>
            <a:r>
              <a:rPr lang="en-IN" smtClean="0"/>
              <a:t> </a:t>
            </a:r>
            <a:r>
              <a:rPr lang="en-IN" b="1" smtClean="0"/>
              <a:t>Polymers in mucoadhesive buccal drug delivery system – A review </a:t>
            </a:r>
          </a:p>
          <a:p>
            <a:pPr>
              <a:buNone/>
            </a:pPr>
            <a:r>
              <a:rPr lang="en-IN" smtClean="0"/>
              <a:t>   (Punitha S et al. | Int. J. Res. Pharm. Sci. Vol-1, Issue-2, 170-186, 2010)</a:t>
            </a:r>
          </a:p>
          <a:p>
            <a:r>
              <a:rPr lang="en-IN" smtClean="0"/>
              <a:t>Formulation and </a:t>
            </a:r>
            <a:r>
              <a:rPr lang="en-IN" i="1" smtClean="0"/>
              <a:t>in vitro evaluation of mucoadhesive buccal tablets of </a:t>
            </a:r>
            <a:r>
              <a:rPr lang="en-IN" smtClean="0"/>
              <a:t>Timolol maleate</a:t>
            </a:r>
            <a:r>
              <a:rPr lang="en-IN" i="1" smtClean="0"/>
              <a:t>(Int J Pharm Biomed Res 2010, 1(4), 129-134)</a:t>
            </a:r>
          </a:p>
          <a:p>
            <a:r>
              <a:rPr lang="en-IN" smtClean="0"/>
              <a:t>International journal of pharmaceutics, Mucoadhesive Drug Delivery System; Sep 2003,Pg no-175. 2. International journal of pharmaceutics, Mucoadhesive Drug Delivery System; March 2009,Pg no-208.  </a:t>
            </a:r>
            <a:endParaRPr lang="en-IN"/>
          </a:p>
        </p:txBody>
      </p:sp>
      <p:sp>
        <p:nvSpPr>
          <p:cNvPr id="7" name="TextBox 6"/>
          <p:cNvSpPr txBox="1"/>
          <p:nvPr/>
        </p:nvSpPr>
        <p:spPr>
          <a:xfrm>
            <a:off x="457200" y="6477000"/>
            <a:ext cx="184731" cy="369332"/>
          </a:xfrm>
          <a:prstGeom prst="rect">
            <a:avLst/>
          </a:prstGeom>
          <a:noFill/>
        </p:spPr>
        <p:txBody>
          <a:bodyPr wrap="none" rtlCol="0">
            <a:spAutoFit/>
          </a:bodyPr>
          <a:lstStyle/>
          <a:p>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6CF7E4-BB65-4B9B-AB2D-0F0A9EA36E8E}" type="slidenum">
              <a:rPr lang="en-US" smtClean="0"/>
              <a:pPr/>
              <a:t>7</a:t>
            </a:fld>
            <a:r>
              <a:rPr lang="en-US" smtClean="0"/>
              <a:t>/63</a:t>
            </a:r>
            <a:endParaRPr lang="en-US"/>
          </a:p>
        </p:txBody>
      </p:sp>
      <p:sp>
        <p:nvSpPr>
          <p:cNvPr id="6" name="Content Placeholder 5"/>
          <p:cNvSpPr>
            <a:spLocks noGrp="1"/>
          </p:cNvSpPr>
          <p:nvPr>
            <p:ph sz="quarter" idx="1"/>
          </p:nvPr>
        </p:nvSpPr>
        <p:spPr>
          <a:xfrm>
            <a:off x="914400" y="533400"/>
            <a:ext cx="7772400" cy="5486400"/>
          </a:xfrm>
        </p:spPr>
        <p:txBody>
          <a:bodyPr/>
          <a:lstStyle/>
          <a:p>
            <a:r>
              <a:rPr lang="en-IN" b="1" smtClean="0"/>
              <a:t>B. Lamina Propria</a:t>
            </a:r>
          </a:p>
          <a:p>
            <a:r>
              <a:rPr lang="en-IN" smtClean="0">
                <a:latin typeface="Aparajita" pitchFamily="34" charset="0"/>
                <a:cs typeface="Aparajita" pitchFamily="34" charset="0"/>
              </a:rPr>
              <a:t>The lamina propria consists of collagen fibrils, a supporting layer of connective tissue, blood vessels, and smooth muscle. The structure of the lamina propria is not dense and it is not a barrier to drug permeation</a:t>
            </a:r>
          </a:p>
          <a:p>
            <a:r>
              <a:rPr lang="en-IN" b="1" smtClean="0">
                <a:latin typeface="Aparajita" pitchFamily="34" charset="0"/>
                <a:cs typeface="Aparajita" pitchFamily="34" charset="0"/>
              </a:rPr>
              <a:t>C. Submucosa</a:t>
            </a:r>
          </a:p>
          <a:p>
            <a:r>
              <a:rPr lang="en-IN" smtClean="0">
                <a:latin typeface="Aparajita" pitchFamily="34" charset="0"/>
                <a:cs typeface="Aparajita" pitchFamily="34" charset="0"/>
              </a:rPr>
              <a:t>The submucosa is a relatively dense connective tissue that contains a few accessory  salivary glands,</a:t>
            </a:r>
            <a:r>
              <a:rPr lang="en-IN" i="1" smtClean="0">
                <a:latin typeface="Aparajita" pitchFamily="34" charset="0"/>
                <a:cs typeface="Aparajita" pitchFamily="34" charset="0"/>
              </a:rPr>
              <a:t>mucus acinus</a:t>
            </a:r>
          </a:p>
          <a:p>
            <a:pPr>
              <a:buNone/>
            </a:pPr>
            <a:r>
              <a:rPr lang="en-IN" smtClean="0">
                <a:latin typeface="Aparajita" pitchFamily="34" charset="0"/>
                <a:cs typeface="Aparajita" pitchFamily="34" charset="0"/>
              </a:rPr>
              <a:t> Mucus acini are surrounded  by myoepithelial cells that aid in the secretion of saliva.</a:t>
            </a:r>
            <a:endParaRPr lang="en-IN">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6CF7E4-BB65-4B9B-AB2D-0F0A9EA36E8E}" type="slidenum">
              <a:rPr lang="en-US" smtClean="0"/>
              <a:pPr/>
              <a:t>8</a:t>
            </a:fld>
            <a:r>
              <a:rPr lang="en-US" smtClean="0"/>
              <a:t>/63</a:t>
            </a:r>
            <a:endParaRPr lang="en-US"/>
          </a:p>
        </p:txBody>
      </p:sp>
      <p:sp>
        <p:nvSpPr>
          <p:cNvPr id="3" name="Content Placeholder 2"/>
          <p:cNvSpPr>
            <a:spLocks noGrp="1"/>
          </p:cNvSpPr>
          <p:nvPr>
            <p:ph sz="quarter" idx="1"/>
          </p:nvPr>
        </p:nvSpPr>
        <p:spPr>
          <a:xfrm>
            <a:off x="457200" y="381000"/>
            <a:ext cx="8229600" cy="5745163"/>
          </a:xfrm>
        </p:spPr>
        <p:txBody>
          <a:bodyPr>
            <a:normAutofit fontScale="92500" lnSpcReduction="10000"/>
          </a:bodyPr>
          <a:lstStyle/>
          <a:p>
            <a:endParaRPr lang="en-US" u="sng" dirty="0" smtClean="0"/>
          </a:p>
          <a:p>
            <a:r>
              <a:rPr lang="en-US" u="sng" smtClean="0">
                <a:solidFill>
                  <a:schemeClr val="accent1"/>
                </a:solidFill>
              </a:rPr>
              <a:t> </a:t>
            </a:r>
            <a:r>
              <a:rPr lang="en-US" sz="3200" u="sng" smtClean="0">
                <a:solidFill>
                  <a:schemeClr val="accent1"/>
                </a:solidFill>
              </a:rPr>
              <a:t>Mucosal   Environment :</a:t>
            </a:r>
          </a:p>
          <a:p>
            <a:r>
              <a:rPr lang="en-IN" sz="3200" smtClean="0">
                <a:latin typeface="Aparajita" pitchFamily="34" charset="0"/>
                <a:cs typeface="Aparajita" pitchFamily="34" charset="0"/>
              </a:rPr>
              <a:t>The cells of the oral epithelia are surrounded by an intercellular ground substance, mucus, the principle components of which are complexes made up of proteins and carbohydrates. </a:t>
            </a:r>
          </a:p>
          <a:p>
            <a:r>
              <a:rPr lang="en-IN" sz="3200" smtClean="0">
                <a:latin typeface="Aparajita" pitchFamily="34" charset="0"/>
                <a:cs typeface="Aparajita" pitchFamily="34" charset="0"/>
              </a:rPr>
              <a:t>The mucus is also believed to play a role in bioadhesion of mucoadhesive drug delivery systems .</a:t>
            </a:r>
          </a:p>
          <a:p>
            <a:r>
              <a:rPr lang="en-IN" sz="3200" smtClean="0">
                <a:latin typeface="Aparajita" pitchFamily="34" charset="0"/>
                <a:cs typeface="Aparajita" pitchFamily="34" charset="0"/>
              </a:rPr>
              <a:t>the presence of saliva produced by the salivary glands. Saliva is the protective fluid for all tissues of the oral cavity. It protects the soft tissues from abrasion by rough materials and from chemicals.</a:t>
            </a:r>
            <a:endParaRPr lang="en-US" sz="32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772400" cy="1143000"/>
          </a:xfrm>
        </p:spPr>
        <p:txBody>
          <a:bodyPr>
            <a:normAutofit fontScale="90000"/>
          </a:bodyPr>
          <a:lstStyle/>
          <a:p>
            <a:r>
              <a:rPr lang="en-US" smtClean="0">
                <a:solidFill>
                  <a:srgbClr val="FF0000"/>
                </a:solidFill>
              </a:rPr>
              <a:t>BUCCAL ROUTE OF DRUG ABSORPTION</a:t>
            </a:r>
            <a:endParaRPr lang="en-IN">
              <a:solidFill>
                <a:srgbClr val="FF0000"/>
              </a:solidFill>
            </a:endParaRPr>
          </a:p>
        </p:txBody>
      </p:sp>
      <p:sp>
        <p:nvSpPr>
          <p:cNvPr id="5" name="Slide Number Placeholder 4"/>
          <p:cNvSpPr>
            <a:spLocks noGrp="1"/>
          </p:cNvSpPr>
          <p:nvPr>
            <p:ph type="sldNum" sz="quarter" idx="12"/>
          </p:nvPr>
        </p:nvSpPr>
        <p:spPr/>
        <p:txBody>
          <a:bodyPr/>
          <a:lstStyle/>
          <a:p>
            <a:fld id="{606CF7E4-BB65-4B9B-AB2D-0F0A9EA36E8E}" type="slidenum">
              <a:rPr lang="en-US" smtClean="0"/>
              <a:pPr/>
              <a:t>9</a:t>
            </a:fld>
            <a:r>
              <a:rPr lang="en-US" smtClean="0"/>
              <a:t>/63</a:t>
            </a:r>
            <a:endParaRPr lang="en-US"/>
          </a:p>
        </p:txBody>
      </p:sp>
      <p:sp>
        <p:nvSpPr>
          <p:cNvPr id="6" name="Content Placeholder 5"/>
          <p:cNvSpPr>
            <a:spLocks noGrp="1"/>
          </p:cNvSpPr>
          <p:nvPr>
            <p:ph sz="quarter" idx="1"/>
          </p:nvPr>
        </p:nvSpPr>
        <p:spPr/>
        <p:txBody>
          <a:bodyPr/>
          <a:lstStyle/>
          <a:p>
            <a:r>
              <a:rPr lang="en-IN" smtClean="0">
                <a:latin typeface="Aparajita" pitchFamily="34" charset="0"/>
                <a:cs typeface="Aparajita" pitchFamily="34" charset="0"/>
              </a:rPr>
              <a:t>There  are two permeation pathways for passive drug transport across the oral mucosa: paracellular and transcellular routes. </a:t>
            </a:r>
          </a:p>
          <a:p>
            <a:r>
              <a:rPr lang="en-US" smtClean="0">
                <a:solidFill>
                  <a:schemeClr val="accent1"/>
                </a:solidFill>
                <a:latin typeface="Aparajita" pitchFamily="34" charset="0"/>
                <a:cs typeface="Aparajita" pitchFamily="34" charset="0"/>
              </a:rPr>
              <a:t>TRANSCELLULAR  PERMEATION</a:t>
            </a:r>
            <a:endParaRPr lang="en-IN" smtClean="0">
              <a:solidFill>
                <a:schemeClr val="accent1"/>
              </a:solidFill>
              <a:latin typeface="Aparajita" pitchFamily="34" charset="0"/>
              <a:cs typeface="Aparajita" pitchFamily="34" charset="0"/>
            </a:endParaRPr>
          </a:p>
          <a:p>
            <a:r>
              <a:rPr lang="en-IN" smtClean="0">
                <a:latin typeface="Aparajita" pitchFamily="34" charset="0"/>
                <a:cs typeface="Aparajita" pitchFamily="34" charset="0"/>
              </a:rPr>
              <a:t>Drug permeation through the epithelial cells involves transport across the apical   cell membrane , the intracellular space, and the basolateral membrane</a:t>
            </a:r>
            <a:r>
              <a:rPr lang="en-IN" smtClean="0">
                <a:solidFill>
                  <a:schemeClr val="accent1"/>
                </a:solidFill>
                <a:latin typeface="Aparajita" pitchFamily="34" charset="0"/>
                <a:cs typeface="Aparajita" pitchFamily="34" charset="0"/>
              </a:rPr>
              <a:t>.</a:t>
            </a:r>
          </a:p>
          <a:p>
            <a:r>
              <a:rPr lang="en-US" smtClean="0">
                <a:solidFill>
                  <a:schemeClr val="accent1"/>
                </a:solidFill>
                <a:latin typeface="Aparajita" pitchFamily="34" charset="0"/>
                <a:cs typeface="Aparajita" pitchFamily="34" charset="0"/>
              </a:rPr>
              <a:t>PARACELLULAR  PERMEATION</a:t>
            </a:r>
            <a:endParaRPr lang="en-IN" smtClean="0">
              <a:solidFill>
                <a:schemeClr val="accent1"/>
              </a:solidFill>
              <a:latin typeface="Aparajita" pitchFamily="34" charset="0"/>
              <a:cs typeface="Aparajita" pitchFamily="34" charset="0"/>
            </a:endParaRPr>
          </a:p>
          <a:p>
            <a:r>
              <a:rPr lang="en-IN" smtClean="0">
                <a:latin typeface="Aparajita" pitchFamily="34" charset="0"/>
                <a:cs typeface="Aparajita" pitchFamily="34" charset="0"/>
              </a:rPr>
              <a:t>Drug permeation through the epithelial cells also involves transport through the lipid or in between  epithelial cell.</a:t>
            </a:r>
            <a:endParaRPr lang="en-IN">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1695</TotalTime>
  <Words>4365</Words>
  <Application>Microsoft Office PowerPoint</Application>
  <PresentationFormat>On-screen Show (4:3)</PresentationFormat>
  <Paragraphs>686</Paragraphs>
  <Slides>63</Slides>
  <Notes>4</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Equity</vt:lpstr>
      <vt:lpstr>SEMINAR  SEMINAR   ON  BUCCAL DRUG DELIVERY SYSTEM </vt:lpstr>
      <vt:lpstr>CONTENTS ….</vt:lpstr>
      <vt:lpstr>INTRODUCTION</vt:lpstr>
      <vt:lpstr> BUCCAL MUCOSA</vt:lpstr>
      <vt:lpstr>STRUCTURE OF ORAL MUCOSA</vt:lpstr>
      <vt:lpstr>PowerPoint Presentation</vt:lpstr>
      <vt:lpstr>PowerPoint Presentation</vt:lpstr>
      <vt:lpstr>PowerPoint Presentation</vt:lpstr>
      <vt:lpstr>BUCCAL ROUTE OF DRUG ABSORPTION</vt:lpstr>
      <vt:lpstr>PowerPoint Presentation</vt:lpstr>
      <vt:lpstr>APPROACHES OF BUCCAL DRUG DELIVERY</vt:lpstr>
      <vt:lpstr>DESIGN OF BUCCAL DOSAGE FORM</vt:lpstr>
      <vt:lpstr>PowerPoint Presentation</vt:lpstr>
      <vt:lpstr>PowerPoint Presentation</vt:lpstr>
      <vt:lpstr>   ii)RESERVIOUR TYPE</vt:lpstr>
      <vt:lpstr>BUCCAL ADHESIVE PATCHES.</vt:lpstr>
      <vt:lpstr>PowerPoint Presentation</vt:lpstr>
      <vt:lpstr>PowerPoint Presentation</vt:lpstr>
      <vt:lpstr>PowerPoint Presentation</vt:lpstr>
      <vt:lpstr>BUCCAL FILMS.</vt:lpstr>
      <vt:lpstr>PowerPoint Presentation</vt:lpstr>
      <vt:lpstr>MUCOADHESIVE HYDROGEL</vt:lpstr>
      <vt:lpstr>PowerPoint Presentation</vt:lpstr>
      <vt:lpstr>BUCCAL SPRAYS.</vt:lpstr>
      <vt:lpstr>PowerPoint Presentation</vt:lpstr>
      <vt:lpstr>Mucoadhesive poymers. </vt:lpstr>
      <vt:lpstr>PowerPoint Presentation</vt:lpstr>
      <vt:lpstr>PowerPoint Presentation</vt:lpstr>
      <vt:lpstr>PowerPoint Presentation</vt:lpstr>
      <vt:lpstr>Fast Dissolving buccal Tablets.</vt:lpstr>
      <vt:lpstr>PowerPoint Presentation</vt:lpstr>
      <vt:lpstr>BUCCAL MICROSPHERE</vt:lpstr>
      <vt:lpstr>PowerPoint Presentation</vt:lpstr>
      <vt:lpstr>PowerPoint Presentation</vt:lpstr>
      <vt:lpstr>PowerPoint Presentation</vt:lpstr>
      <vt:lpstr>IDEAL DRUG CANDIDATES.</vt:lpstr>
      <vt:lpstr>Methods to increase buccal drug delivery</vt:lpstr>
      <vt:lpstr>PowerPoint Presentation</vt:lpstr>
      <vt:lpstr>PowerPoint Presentation</vt:lpstr>
      <vt:lpstr>PowerPoint Presentation</vt:lpstr>
      <vt:lpstr>PowerPoint Presentation</vt:lpstr>
      <vt:lpstr>Evaluations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ADVANTAGES OF BUCCAL DRUG DELIVERY</vt:lpstr>
      <vt:lpstr>PowerPoint Presentation</vt:lpstr>
      <vt:lpstr>LIMITATIONS OF BUCCAL DRUG DELIVERY</vt:lpstr>
      <vt:lpstr>Marketed products</vt:lpstr>
      <vt:lpstr>PowerPoint Presentation</vt:lpstr>
      <vt:lpstr>Lists of drug delivered via buccal route</vt:lpstr>
      <vt:lpstr>PowerPoint Presentation</vt:lpstr>
      <vt:lpstr>CONCLUSIONS..</vt:lpstr>
      <vt:lpstr>Research articles</vt:lpstr>
      <vt:lpstr>PowerPoint Presentation</vt:lpstr>
      <vt:lpstr>Referenses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BUCCAL DRUG DELIVERY SYSTUM</dc:title>
  <dc:creator>com</dc:creator>
  <cp:lastModifiedBy>Bhumin</cp:lastModifiedBy>
  <cp:revision>73</cp:revision>
  <dcterms:created xsi:type="dcterms:W3CDTF">2011-03-20T20:36:14Z</dcterms:created>
  <dcterms:modified xsi:type="dcterms:W3CDTF">2012-04-03T08:26:52Z</dcterms:modified>
</cp:coreProperties>
</file>