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76"/>
  </p:notesMasterIdLst>
  <p:handoutMasterIdLst>
    <p:handoutMasterId r:id="rId77"/>
  </p:handoutMasterIdLst>
  <p:sldIdLst>
    <p:sldId id="257" r:id="rId2"/>
    <p:sldId id="288" r:id="rId3"/>
    <p:sldId id="258" r:id="rId4"/>
    <p:sldId id="381" r:id="rId5"/>
    <p:sldId id="359" r:id="rId6"/>
    <p:sldId id="373" r:id="rId7"/>
    <p:sldId id="378" r:id="rId8"/>
    <p:sldId id="379" r:id="rId9"/>
    <p:sldId id="380" r:id="rId10"/>
    <p:sldId id="370" r:id="rId11"/>
    <p:sldId id="361" r:id="rId12"/>
    <p:sldId id="362" r:id="rId13"/>
    <p:sldId id="375" r:id="rId14"/>
    <p:sldId id="376" r:id="rId15"/>
    <p:sldId id="365" r:id="rId16"/>
    <p:sldId id="371" r:id="rId17"/>
    <p:sldId id="374" r:id="rId18"/>
    <p:sldId id="368" r:id="rId19"/>
    <p:sldId id="289" r:id="rId20"/>
    <p:sldId id="354" r:id="rId21"/>
    <p:sldId id="261" r:id="rId22"/>
    <p:sldId id="291" r:id="rId23"/>
    <p:sldId id="263" r:id="rId24"/>
    <p:sldId id="265" r:id="rId25"/>
    <p:sldId id="266" r:id="rId26"/>
    <p:sldId id="267" r:id="rId27"/>
    <p:sldId id="355" r:id="rId28"/>
    <p:sldId id="356" r:id="rId29"/>
    <p:sldId id="268" r:id="rId30"/>
    <p:sldId id="269" r:id="rId31"/>
    <p:sldId id="270" r:id="rId32"/>
    <p:sldId id="271" r:id="rId33"/>
    <p:sldId id="272" r:id="rId34"/>
    <p:sldId id="274" r:id="rId35"/>
    <p:sldId id="275" r:id="rId36"/>
    <p:sldId id="276" r:id="rId37"/>
    <p:sldId id="277" r:id="rId38"/>
    <p:sldId id="280" r:id="rId39"/>
    <p:sldId id="282" r:id="rId40"/>
    <p:sldId id="284" r:id="rId41"/>
    <p:sldId id="322" r:id="rId42"/>
    <p:sldId id="323" r:id="rId43"/>
    <p:sldId id="300" r:id="rId44"/>
    <p:sldId id="305" r:id="rId45"/>
    <p:sldId id="302" r:id="rId46"/>
    <p:sldId id="304" r:id="rId47"/>
    <p:sldId id="306" r:id="rId48"/>
    <p:sldId id="307" r:id="rId49"/>
    <p:sldId id="308" r:id="rId50"/>
    <p:sldId id="309" r:id="rId51"/>
    <p:sldId id="310" r:id="rId52"/>
    <p:sldId id="312" r:id="rId53"/>
    <p:sldId id="313" r:id="rId54"/>
    <p:sldId id="314" r:id="rId55"/>
    <p:sldId id="315" r:id="rId56"/>
    <p:sldId id="316" r:id="rId57"/>
    <p:sldId id="317" r:id="rId58"/>
    <p:sldId id="318" r:id="rId59"/>
    <p:sldId id="319" r:id="rId60"/>
    <p:sldId id="320" r:id="rId61"/>
    <p:sldId id="321" r:id="rId62"/>
    <p:sldId id="326" r:id="rId63"/>
    <p:sldId id="350" r:id="rId64"/>
    <p:sldId id="353" r:id="rId65"/>
    <p:sldId id="327" r:id="rId66"/>
    <p:sldId id="328" r:id="rId67"/>
    <p:sldId id="329" r:id="rId68"/>
    <p:sldId id="382" r:id="rId69"/>
    <p:sldId id="383" r:id="rId70"/>
    <p:sldId id="384" r:id="rId71"/>
    <p:sldId id="348" r:id="rId72"/>
    <p:sldId id="349" r:id="rId73"/>
    <p:sldId id="385" r:id="rId74"/>
    <p:sldId id="386" r:id="rId7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508DA"/>
    <a:srgbClr val="5137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76" autoAdjust="0"/>
  </p:normalViewPr>
  <p:slideViewPr>
    <p:cSldViewPr>
      <p:cViewPr varScale="1">
        <p:scale>
          <a:sx n="66" d="100"/>
          <a:sy n="66" d="100"/>
        </p:scale>
        <p:origin x="-1422" y="-96"/>
      </p:cViewPr>
      <p:guideLst>
        <p:guide orient="horz" pos="2160"/>
        <p:guide pos="2880"/>
      </p:guideLst>
    </p:cSldViewPr>
  </p:slideViewPr>
  <p:outlineViewPr>
    <p:cViewPr>
      <p:scale>
        <a:sx n="33" d="100"/>
        <a:sy n="33" d="100"/>
      </p:scale>
      <p:origin x="0" y="2716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3E8DBE0-3D1A-40BB-89A7-68B2B613695A}" type="datetimeFigureOut">
              <a:rPr lang="en-US" smtClean="0"/>
              <a:pPr/>
              <a:t>07-Apr-12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PAPER 920202/mukesh/LMCP/2010-11</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4DEC1D-147B-4E24-A0A4-952F6B992F2D}" type="slidenum">
              <a:rPr lang="en-US" smtClean="0"/>
              <a:pPr/>
              <a:t>‹#›</a:t>
            </a:fld>
            <a:endParaRPr lang="en-US"/>
          </a:p>
        </p:txBody>
      </p:sp>
    </p:spTree>
    <p:extLst>
      <p:ext uri="{BB962C8B-B14F-4D97-AF65-F5344CB8AC3E}">
        <p14:creationId xmlns:p14="http://schemas.microsoft.com/office/powerpoint/2010/main" val="42862805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51AA18-4917-4985-8E05-214661EDDE50}" type="datetimeFigureOut">
              <a:rPr lang="en-US" smtClean="0"/>
              <a:pPr/>
              <a:t>07-Apr-12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PAPER 920202/mukesh/LMCP/2010-11</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2E951B1-F777-4F64-A1B0-DD66F026EE32}" type="slidenum">
              <a:rPr lang="en-US" smtClean="0"/>
              <a:pPr/>
              <a:t>‹#›</a:t>
            </a:fld>
            <a:endParaRPr lang="en-US"/>
          </a:p>
        </p:txBody>
      </p:sp>
    </p:spTree>
    <p:extLst>
      <p:ext uri="{BB962C8B-B14F-4D97-AF65-F5344CB8AC3E}">
        <p14:creationId xmlns:p14="http://schemas.microsoft.com/office/powerpoint/2010/main" val="45524100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Slide Number Placeholder 4"/>
          <p:cNvSpPr>
            <a:spLocks noGrp="1"/>
          </p:cNvSpPr>
          <p:nvPr>
            <p:ph type="sldNum" sz="quarter" idx="11"/>
          </p:nvPr>
        </p:nvSpPr>
        <p:spPr/>
        <p:txBody>
          <a:bodyPr/>
          <a:lstStyle/>
          <a:p>
            <a:fld id="{02E951B1-F777-4F64-A1B0-DD66F026EE3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Slide Number Placeholder 4"/>
          <p:cNvSpPr>
            <a:spLocks noGrp="1"/>
          </p:cNvSpPr>
          <p:nvPr>
            <p:ph type="sldNum" sz="quarter" idx="11"/>
          </p:nvPr>
        </p:nvSpPr>
        <p:spPr/>
        <p:txBody>
          <a:bodyPr/>
          <a:lstStyle/>
          <a:p>
            <a:fld id="{02E951B1-F777-4F64-A1B0-DD66F026EE32}" type="slidenum">
              <a:rPr lang="en-US" smtClean="0"/>
              <a:pPr/>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Slide Number Placeholder 4"/>
          <p:cNvSpPr>
            <a:spLocks noGrp="1"/>
          </p:cNvSpPr>
          <p:nvPr>
            <p:ph type="sldNum" sz="quarter" idx="11"/>
          </p:nvPr>
        </p:nvSpPr>
        <p:spPr/>
        <p:txBody>
          <a:bodyPr/>
          <a:lstStyle/>
          <a:p>
            <a:fld id="{02E951B1-F777-4F64-A1B0-DD66F026EE32}" type="slidenum">
              <a:rPr lang="en-US" smtClean="0"/>
              <a:pPr/>
              <a:t>24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Step 2 :</a:t>
            </a:r>
            <a:endParaRPr lang="en-US" dirty="0"/>
          </a:p>
        </p:txBody>
      </p:sp>
      <p:sp>
        <p:nvSpPr>
          <p:cNvPr id="5" name="Slide Number Placeholder 4"/>
          <p:cNvSpPr>
            <a:spLocks noGrp="1"/>
          </p:cNvSpPr>
          <p:nvPr>
            <p:ph type="sldNum" sz="quarter" idx="11"/>
          </p:nvPr>
        </p:nvSpPr>
        <p:spPr/>
        <p:txBody>
          <a:bodyPr/>
          <a:lstStyle/>
          <a:p>
            <a:fld id="{02E951B1-F777-4F64-A1B0-DD66F026EE32}" type="slidenum">
              <a:rPr lang="en-US" smtClean="0"/>
              <a:pPr/>
              <a:t>27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Slide Number Placeholder 4"/>
          <p:cNvSpPr>
            <a:spLocks noGrp="1"/>
          </p:cNvSpPr>
          <p:nvPr>
            <p:ph type="sldNum" sz="quarter" idx="11"/>
          </p:nvPr>
        </p:nvSpPr>
        <p:spPr/>
        <p:txBody>
          <a:bodyPr/>
          <a:lstStyle/>
          <a:p>
            <a:fld id="{02E951B1-F777-4F64-A1B0-DD66F026EE32}" type="slidenum">
              <a:rPr lang="en-US" smtClean="0"/>
              <a:pPr/>
              <a:t>28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en-US" smtClean="0"/>
          </a:p>
        </p:txBody>
      </p:sp>
      <p:sp>
        <p:nvSpPr>
          <p:cNvPr id="5" name="Slide Number Placeholder 4"/>
          <p:cNvSpPr>
            <a:spLocks noGrp="1"/>
          </p:cNvSpPr>
          <p:nvPr>
            <p:ph type="sldNum" sz="quarter" idx="11"/>
          </p:nvPr>
        </p:nvSpPr>
        <p:spPr/>
        <p:txBody>
          <a:bodyPr/>
          <a:lstStyle/>
          <a:p>
            <a:fld id="{02E951B1-F777-4F64-A1B0-DD66F026EE32}" type="slidenum">
              <a:rPr lang="en-US" smtClean="0"/>
              <a:pPr/>
              <a:t>41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5" name="Slide Number Placeholder 4"/>
          <p:cNvSpPr>
            <a:spLocks noGrp="1"/>
          </p:cNvSpPr>
          <p:nvPr>
            <p:ph type="sldNum" sz="quarter" idx="11"/>
          </p:nvPr>
        </p:nvSpPr>
        <p:spPr/>
        <p:txBody>
          <a:bodyPr/>
          <a:lstStyle/>
          <a:p>
            <a:fld id="{02E951B1-F777-4F64-A1B0-DD66F026EE32}" type="slidenum">
              <a:rPr lang="en-US" smtClean="0"/>
              <a:pPr/>
              <a:t>74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5ECA48-85F6-47AD-B4C2-D2FFC39DFE9A}" type="datetime1">
              <a:rPr lang="en-US" smtClean="0"/>
              <a:t>07-Apr-12</a:t>
            </a:fld>
            <a:endParaRPr lang="en-US"/>
          </a:p>
        </p:txBody>
      </p:sp>
      <p:sp>
        <p:nvSpPr>
          <p:cNvPr id="5" name="Footer Placeholder 4"/>
          <p:cNvSpPr>
            <a:spLocks noGrp="1"/>
          </p:cNvSpPr>
          <p:nvPr>
            <p:ph type="ftr" sz="quarter" idx="11"/>
          </p:nvPr>
        </p:nvSpPr>
        <p:spPr/>
        <p:txBody>
          <a:bodyPr/>
          <a:lstStyle/>
          <a:p>
            <a:r>
              <a:rPr lang="en-US" smtClean="0"/>
              <a:t>920202/MUKESH/LMCP/2010-11</a:t>
            </a:r>
            <a:endParaRPr lang="en-US"/>
          </a:p>
        </p:txBody>
      </p:sp>
      <p:sp>
        <p:nvSpPr>
          <p:cNvPr id="6" name="Slide Number Placeholder 5"/>
          <p:cNvSpPr>
            <a:spLocks noGrp="1"/>
          </p:cNvSpPr>
          <p:nvPr>
            <p:ph type="sldNum" sz="quarter" idx="12"/>
          </p:nvPr>
        </p:nvSpPr>
        <p:spPr/>
        <p:txBody>
          <a:bodyPr/>
          <a:lstStyle/>
          <a:p>
            <a:fld id="{34A42DD3-70F6-4A37-8F34-DF58F15B3F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085DF9-5A87-48C6-A301-47E8A1B00250}" type="datetime1">
              <a:rPr lang="en-US" smtClean="0"/>
              <a:t>07-Apr-12</a:t>
            </a:fld>
            <a:endParaRPr lang="en-US"/>
          </a:p>
        </p:txBody>
      </p:sp>
      <p:sp>
        <p:nvSpPr>
          <p:cNvPr id="5" name="Footer Placeholder 4"/>
          <p:cNvSpPr>
            <a:spLocks noGrp="1"/>
          </p:cNvSpPr>
          <p:nvPr>
            <p:ph type="ftr" sz="quarter" idx="11"/>
          </p:nvPr>
        </p:nvSpPr>
        <p:spPr/>
        <p:txBody>
          <a:bodyPr/>
          <a:lstStyle/>
          <a:p>
            <a:r>
              <a:rPr lang="en-US" smtClean="0"/>
              <a:t>920202/MUKESH/LMCP/2010-11</a:t>
            </a:r>
            <a:endParaRPr lang="en-US"/>
          </a:p>
        </p:txBody>
      </p:sp>
      <p:sp>
        <p:nvSpPr>
          <p:cNvPr id="6" name="Slide Number Placeholder 5"/>
          <p:cNvSpPr>
            <a:spLocks noGrp="1"/>
          </p:cNvSpPr>
          <p:nvPr>
            <p:ph type="sldNum" sz="quarter" idx="12"/>
          </p:nvPr>
        </p:nvSpPr>
        <p:spPr/>
        <p:txBody>
          <a:bodyPr/>
          <a:lstStyle/>
          <a:p>
            <a:fld id="{34A42DD3-70F6-4A37-8F34-DF58F15B3F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AB0B1E-FA80-4655-91FD-B6F6262DA927}" type="datetime1">
              <a:rPr lang="en-US" smtClean="0"/>
              <a:t>07-Apr-12</a:t>
            </a:fld>
            <a:endParaRPr lang="en-US"/>
          </a:p>
        </p:txBody>
      </p:sp>
      <p:sp>
        <p:nvSpPr>
          <p:cNvPr id="5" name="Footer Placeholder 4"/>
          <p:cNvSpPr>
            <a:spLocks noGrp="1"/>
          </p:cNvSpPr>
          <p:nvPr>
            <p:ph type="ftr" sz="quarter" idx="11"/>
          </p:nvPr>
        </p:nvSpPr>
        <p:spPr/>
        <p:txBody>
          <a:bodyPr/>
          <a:lstStyle/>
          <a:p>
            <a:r>
              <a:rPr lang="en-US" smtClean="0"/>
              <a:t>920202/MUKESH/LMCP/2010-11</a:t>
            </a:r>
            <a:endParaRPr lang="en-US"/>
          </a:p>
        </p:txBody>
      </p:sp>
      <p:sp>
        <p:nvSpPr>
          <p:cNvPr id="6" name="Slide Number Placeholder 5"/>
          <p:cNvSpPr>
            <a:spLocks noGrp="1"/>
          </p:cNvSpPr>
          <p:nvPr>
            <p:ph type="sldNum" sz="quarter" idx="12"/>
          </p:nvPr>
        </p:nvSpPr>
        <p:spPr/>
        <p:txBody>
          <a:bodyPr/>
          <a:lstStyle/>
          <a:p>
            <a:fld id="{34A42DD3-70F6-4A37-8F34-DF58F15B3F9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0010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295400"/>
            <a:ext cx="7772400" cy="46482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fld id="{45FD4D18-6063-461A-9E64-D539D47DB800}" type="datetime1">
              <a:rPr lang="en-US" smtClean="0"/>
              <a:t>07-Apr-12</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920202/MUKESH/LMCP/2010-11</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2720EA-970E-41AA-BE4D-64596F2F0B11}" type="slidenum">
              <a:rPr lang="en-US"/>
              <a:pPr>
                <a:defRPr/>
              </a:pPr>
              <a:t>‹#›</a:t>
            </a:fld>
            <a:r>
              <a:rPr lang="en-US"/>
              <a:t>/32</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05589-8308-43EF-8B2D-75BA230423F8}" type="datetime1">
              <a:rPr lang="en-US" smtClean="0"/>
              <a:t>07-Apr-12</a:t>
            </a:fld>
            <a:endParaRPr lang="en-US"/>
          </a:p>
        </p:txBody>
      </p:sp>
      <p:sp>
        <p:nvSpPr>
          <p:cNvPr id="5" name="Footer Placeholder 4"/>
          <p:cNvSpPr>
            <a:spLocks noGrp="1"/>
          </p:cNvSpPr>
          <p:nvPr>
            <p:ph type="ftr" sz="quarter" idx="11"/>
          </p:nvPr>
        </p:nvSpPr>
        <p:spPr/>
        <p:txBody>
          <a:bodyPr/>
          <a:lstStyle/>
          <a:p>
            <a:r>
              <a:rPr lang="en-US" smtClean="0"/>
              <a:t>920202/MUKESH/LMCP/2010-11</a:t>
            </a:r>
            <a:endParaRPr lang="en-US"/>
          </a:p>
        </p:txBody>
      </p:sp>
      <p:sp>
        <p:nvSpPr>
          <p:cNvPr id="6" name="Slide Number Placeholder 5"/>
          <p:cNvSpPr>
            <a:spLocks noGrp="1"/>
          </p:cNvSpPr>
          <p:nvPr>
            <p:ph type="sldNum" sz="quarter" idx="12"/>
          </p:nvPr>
        </p:nvSpPr>
        <p:spPr/>
        <p:txBody>
          <a:bodyPr/>
          <a:lstStyle/>
          <a:p>
            <a:fld id="{34A42DD3-70F6-4A37-8F34-DF58F15B3F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46EFEC-D631-4A41-93FB-3AF92DEF5F12}" type="datetime1">
              <a:rPr lang="en-US" smtClean="0"/>
              <a:t>07-Apr-12</a:t>
            </a:fld>
            <a:endParaRPr lang="en-US"/>
          </a:p>
        </p:txBody>
      </p:sp>
      <p:sp>
        <p:nvSpPr>
          <p:cNvPr id="5" name="Footer Placeholder 4"/>
          <p:cNvSpPr>
            <a:spLocks noGrp="1"/>
          </p:cNvSpPr>
          <p:nvPr>
            <p:ph type="ftr" sz="quarter" idx="11"/>
          </p:nvPr>
        </p:nvSpPr>
        <p:spPr/>
        <p:txBody>
          <a:bodyPr/>
          <a:lstStyle/>
          <a:p>
            <a:r>
              <a:rPr lang="en-US" smtClean="0"/>
              <a:t>920202/MUKESH/LMCP/2010-11</a:t>
            </a:r>
            <a:endParaRPr lang="en-US"/>
          </a:p>
        </p:txBody>
      </p:sp>
      <p:sp>
        <p:nvSpPr>
          <p:cNvPr id="6" name="Slide Number Placeholder 5"/>
          <p:cNvSpPr>
            <a:spLocks noGrp="1"/>
          </p:cNvSpPr>
          <p:nvPr>
            <p:ph type="sldNum" sz="quarter" idx="12"/>
          </p:nvPr>
        </p:nvSpPr>
        <p:spPr/>
        <p:txBody>
          <a:bodyPr/>
          <a:lstStyle/>
          <a:p>
            <a:fld id="{34A42DD3-70F6-4A37-8F34-DF58F15B3F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E40606-98C1-4EA6-8FBA-6DA5F48356AF}" type="datetime1">
              <a:rPr lang="en-US" smtClean="0"/>
              <a:t>07-Apr-12</a:t>
            </a:fld>
            <a:endParaRPr lang="en-US"/>
          </a:p>
        </p:txBody>
      </p:sp>
      <p:sp>
        <p:nvSpPr>
          <p:cNvPr id="6" name="Footer Placeholder 5"/>
          <p:cNvSpPr>
            <a:spLocks noGrp="1"/>
          </p:cNvSpPr>
          <p:nvPr>
            <p:ph type="ftr" sz="quarter" idx="11"/>
          </p:nvPr>
        </p:nvSpPr>
        <p:spPr/>
        <p:txBody>
          <a:bodyPr/>
          <a:lstStyle/>
          <a:p>
            <a:r>
              <a:rPr lang="en-US" smtClean="0"/>
              <a:t>920202/MUKESH/LMCP/2010-11</a:t>
            </a:r>
            <a:endParaRPr lang="en-US"/>
          </a:p>
        </p:txBody>
      </p:sp>
      <p:sp>
        <p:nvSpPr>
          <p:cNvPr id="7" name="Slide Number Placeholder 6"/>
          <p:cNvSpPr>
            <a:spLocks noGrp="1"/>
          </p:cNvSpPr>
          <p:nvPr>
            <p:ph type="sldNum" sz="quarter" idx="12"/>
          </p:nvPr>
        </p:nvSpPr>
        <p:spPr/>
        <p:txBody>
          <a:bodyPr/>
          <a:lstStyle/>
          <a:p>
            <a:fld id="{34A42DD3-70F6-4A37-8F34-DF58F15B3F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A3B32B-9A58-4E3E-AA67-4AD76136327C}" type="datetime1">
              <a:rPr lang="en-US" smtClean="0"/>
              <a:t>07-Apr-12</a:t>
            </a:fld>
            <a:endParaRPr lang="en-US"/>
          </a:p>
        </p:txBody>
      </p:sp>
      <p:sp>
        <p:nvSpPr>
          <p:cNvPr id="8" name="Footer Placeholder 7"/>
          <p:cNvSpPr>
            <a:spLocks noGrp="1"/>
          </p:cNvSpPr>
          <p:nvPr>
            <p:ph type="ftr" sz="quarter" idx="11"/>
          </p:nvPr>
        </p:nvSpPr>
        <p:spPr/>
        <p:txBody>
          <a:bodyPr/>
          <a:lstStyle/>
          <a:p>
            <a:r>
              <a:rPr lang="en-US" smtClean="0"/>
              <a:t>920202/MUKESH/LMCP/2010-11</a:t>
            </a:r>
            <a:endParaRPr lang="en-US"/>
          </a:p>
        </p:txBody>
      </p:sp>
      <p:sp>
        <p:nvSpPr>
          <p:cNvPr id="9" name="Slide Number Placeholder 8"/>
          <p:cNvSpPr>
            <a:spLocks noGrp="1"/>
          </p:cNvSpPr>
          <p:nvPr>
            <p:ph type="sldNum" sz="quarter" idx="12"/>
          </p:nvPr>
        </p:nvSpPr>
        <p:spPr/>
        <p:txBody>
          <a:bodyPr/>
          <a:lstStyle/>
          <a:p>
            <a:fld id="{34A42DD3-70F6-4A37-8F34-DF58F15B3F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B3F7CE8-69BB-492B-BF40-11E4D07A8E11}" type="datetime1">
              <a:rPr lang="en-US" smtClean="0"/>
              <a:t>07-Apr-12</a:t>
            </a:fld>
            <a:endParaRPr lang="en-US"/>
          </a:p>
        </p:txBody>
      </p:sp>
      <p:sp>
        <p:nvSpPr>
          <p:cNvPr id="4" name="Footer Placeholder 3"/>
          <p:cNvSpPr>
            <a:spLocks noGrp="1"/>
          </p:cNvSpPr>
          <p:nvPr>
            <p:ph type="ftr" sz="quarter" idx="11"/>
          </p:nvPr>
        </p:nvSpPr>
        <p:spPr/>
        <p:txBody>
          <a:bodyPr/>
          <a:lstStyle/>
          <a:p>
            <a:r>
              <a:rPr lang="en-US" smtClean="0"/>
              <a:t>920202/MUKESH/LMCP/2010-11</a:t>
            </a:r>
            <a:endParaRPr lang="en-US"/>
          </a:p>
        </p:txBody>
      </p:sp>
      <p:sp>
        <p:nvSpPr>
          <p:cNvPr id="5" name="Slide Number Placeholder 4"/>
          <p:cNvSpPr>
            <a:spLocks noGrp="1"/>
          </p:cNvSpPr>
          <p:nvPr>
            <p:ph type="sldNum" sz="quarter" idx="12"/>
          </p:nvPr>
        </p:nvSpPr>
        <p:spPr/>
        <p:txBody>
          <a:bodyPr/>
          <a:lstStyle/>
          <a:p>
            <a:fld id="{34A42DD3-70F6-4A37-8F34-DF58F15B3F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B03127-8865-4F1B-9659-37DF3BD3590E}" type="datetime1">
              <a:rPr lang="en-US" smtClean="0"/>
              <a:t>07-Apr-12</a:t>
            </a:fld>
            <a:endParaRPr lang="en-US"/>
          </a:p>
        </p:txBody>
      </p:sp>
      <p:sp>
        <p:nvSpPr>
          <p:cNvPr id="3" name="Footer Placeholder 2"/>
          <p:cNvSpPr>
            <a:spLocks noGrp="1"/>
          </p:cNvSpPr>
          <p:nvPr>
            <p:ph type="ftr" sz="quarter" idx="11"/>
          </p:nvPr>
        </p:nvSpPr>
        <p:spPr/>
        <p:txBody>
          <a:bodyPr/>
          <a:lstStyle/>
          <a:p>
            <a:r>
              <a:rPr lang="en-US" smtClean="0"/>
              <a:t>920202/MUKESH/LMCP/2010-11</a:t>
            </a:r>
            <a:endParaRPr lang="en-US"/>
          </a:p>
        </p:txBody>
      </p:sp>
      <p:sp>
        <p:nvSpPr>
          <p:cNvPr id="4" name="Slide Number Placeholder 3"/>
          <p:cNvSpPr>
            <a:spLocks noGrp="1"/>
          </p:cNvSpPr>
          <p:nvPr>
            <p:ph type="sldNum" sz="quarter" idx="12"/>
          </p:nvPr>
        </p:nvSpPr>
        <p:spPr/>
        <p:txBody>
          <a:bodyPr/>
          <a:lstStyle/>
          <a:p>
            <a:fld id="{34A42DD3-70F6-4A37-8F34-DF58F15B3F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A1BFB2-7A16-4C47-92A8-39053804A708}" type="datetime1">
              <a:rPr lang="en-US" smtClean="0"/>
              <a:t>07-Apr-12</a:t>
            </a:fld>
            <a:endParaRPr lang="en-US"/>
          </a:p>
        </p:txBody>
      </p:sp>
      <p:sp>
        <p:nvSpPr>
          <p:cNvPr id="6" name="Footer Placeholder 5"/>
          <p:cNvSpPr>
            <a:spLocks noGrp="1"/>
          </p:cNvSpPr>
          <p:nvPr>
            <p:ph type="ftr" sz="quarter" idx="11"/>
          </p:nvPr>
        </p:nvSpPr>
        <p:spPr/>
        <p:txBody>
          <a:bodyPr/>
          <a:lstStyle/>
          <a:p>
            <a:r>
              <a:rPr lang="en-US" smtClean="0"/>
              <a:t>920202/MUKESH/LMCP/2010-11</a:t>
            </a:r>
            <a:endParaRPr lang="en-US"/>
          </a:p>
        </p:txBody>
      </p:sp>
      <p:sp>
        <p:nvSpPr>
          <p:cNvPr id="7" name="Slide Number Placeholder 6"/>
          <p:cNvSpPr>
            <a:spLocks noGrp="1"/>
          </p:cNvSpPr>
          <p:nvPr>
            <p:ph type="sldNum" sz="quarter" idx="12"/>
          </p:nvPr>
        </p:nvSpPr>
        <p:spPr/>
        <p:txBody>
          <a:bodyPr/>
          <a:lstStyle/>
          <a:p>
            <a:fld id="{34A42DD3-70F6-4A37-8F34-DF58F15B3F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250F39-D4B2-4C23-8144-F79A11D39150}" type="datetime1">
              <a:rPr lang="en-US" smtClean="0"/>
              <a:t>07-Apr-12</a:t>
            </a:fld>
            <a:endParaRPr lang="en-US"/>
          </a:p>
        </p:txBody>
      </p:sp>
      <p:sp>
        <p:nvSpPr>
          <p:cNvPr id="6" name="Footer Placeholder 5"/>
          <p:cNvSpPr>
            <a:spLocks noGrp="1"/>
          </p:cNvSpPr>
          <p:nvPr>
            <p:ph type="ftr" sz="quarter" idx="11"/>
          </p:nvPr>
        </p:nvSpPr>
        <p:spPr/>
        <p:txBody>
          <a:bodyPr/>
          <a:lstStyle/>
          <a:p>
            <a:r>
              <a:rPr lang="en-US" smtClean="0"/>
              <a:t>920202/MUKESH/LMCP/2010-11</a:t>
            </a:r>
            <a:endParaRPr lang="en-US"/>
          </a:p>
        </p:txBody>
      </p:sp>
      <p:sp>
        <p:nvSpPr>
          <p:cNvPr id="7" name="Slide Number Placeholder 6"/>
          <p:cNvSpPr>
            <a:spLocks noGrp="1"/>
          </p:cNvSpPr>
          <p:nvPr>
            <p:ph type="sldNum" sz="quarter" idx="12"/>
          </p:nvPr>
        </p:nvSpPr>
        <p:spPr/>
        <p:txBody>
          <a:bodyPr/>
          <a:lstStyle/>
          <a:p>
            <a:fld id="{34A42DD3-70F6-4A37-8F34-DF58F15B3F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E89C59-9360-4A9F-B541-FC3D256A1F1D}" type="datetime1">
              <a:rPr lang="en-US" smtClean="0"/>
              <a:t>07-Apr-12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920202/MUKESH/LMCP/2010-11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A42DD3-70F6-4A37-8F34-DF58F15B3F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en.wikipedia.org/wiki/Supply_chain_management" TargetMode="External"/><Relationship Id="rId2" Type="http://schemas.openxmlformats.org/officeDocument/2006/relationships/hyperlink" Target="http://en.wikipedia.org/wiki/Manufacturing"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en.wikipedia.org/w/index.php?title=Data_services&amp;action=edit&amp;redlink=1" TargetMode="External"/><Relationship Id="rId2" Type="http://schemas.openxmlformats.org/officeDocument/2006/relationships/hyperlink" Target="http://en.wikipedia.org/wiki/Project_management" TargetMode="External"/><Relationship Id="rId1" Type="http://schemas.openxmlformats.org/officeDocument/2006/relationships/slideLayout" Target="../slideLayouts/slideLayout2.xml"/><Relationship Id="rId4" Type="http://schemas.openxmlformats.org/officeDocument/2006/relationships/hyperlink" Target="http://en.wikipedia.org/wiki/Access_control" TargetMode="External"/></Relationships>
</file>

<file path=ppt/slides/_rels/slide68.xml.rels><?xml version="1.0" encoding="UTF-8" standalone="yes"?>
<Relationships xmlns="http://schemas.openxmlformats.org/package/2006/relationships"><Relationship Id="rId8" Type="http://schemas.openxmlformats.org/officeDocument/2006/relationships/hyperlink" Target="http://en.wikipedia.org/wiki/Revenue" TargetMode="External"/><Relationship Id="rId3" Type="http://schemas.openxmlformats.org/officeDocument/2006/relationships/hyperlink" Target="http://en.wikipedia.org/wiki/Invoice" TargetMode="External"/><Relationship Id="rId7" Type="http://schemas.openxmlformats.org/officeDocument/2006/relationships/hyperlink" Target="http://en.wikipedia.org/wiki/Accounting" TargetMode="External"/><Relationship Id="rId2" Type="http://schemas.openxmlformats.org/officeDocument/2006/relationships/hyperlink" Target="http://en.wikipedia.org/wiki/Engineering" TargetMode="External"/><Relationship Id="rId1" Type="http://schemas.openxmlformats.org/officeDocument/2006/relationships/slideLayout" Target="../slideLayouts/slideLayout2.xml"/><Relationship Id="rId6" Type="http://schemas.openxmlformats.org/officeDocument/2006/relationships/hyperlink" Target="http://en.wikipedia.org/wiki/Cost" TargetMode="External"/><Relationship Id="rId5" Type="http://schemas.openxmlformats.org/officeDocument/2006/relationships/hyperlink" Target="http://en.wikipedia.org/wiki/Purchase_order" TargetMode="External"/><Relationship Id="rId4" Type="http://schemas.openxmlformats.org/officeDocument/2006/relationships/hyperlink" Target="http://en.wikipedia.org/wiki/Bill_of_materials" TargetMode="External"/><Relationship Id="rId9" Type="http://schemas.openxmlformats.org/officeDocument/2006/relationships/hyperlink" Target="http://en.wikipedia.org/wiki/Profit_(accounting)"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en.wikipedia.org/wiki/Workflow"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www.fda.gov/cder/guidance/ameth.htm" TargetMode="External"/><Relationship Id="rId7" Type="http://schemas.openxmlformats.org/officeDocument/2006/relationships/hyperlink" Target="http://www.aoac.org/" TargetMode="External"/><Relationship Id="rId2" Type="http://schemas.openxmlformats.org/officeDocument/2006/relationships/hyperlink" Target="http://www.fda.gov/ohrms/dockets/" TargetMode="External"/><Relationship Id="rId1" Type="http://schemas.openxmlformats.org/officeDocument/2006/relationships/slideLayout" Target="../slideLayouts/slideLayout2.xml"/><Relationship Id="rId6" Type="http://schemas.openxmlformats.org/officeDocument/2006/relationships/hyperlink" Target="http://www.ivstandards.com/tech/reliability/part17.asp" TargetMode="External"/><Relationship Id="rId5" Type="http://schemas.openxmlformats.org/officeDocument/2006/relationships/hyperlink" Target="http://www.pharmtech.com/pharmtech/data/articlestandard/pharmtech/102003/48314/article.pdf" TargetMode="External"/><Relationship Id="rId4" Type="http://schemas.openxmlformats.org/officeDocument/2006/relationships/hyperlink" Target="http://www.ich.org/" TargetMode="External"/></Relationships>
</file>

<file path=ppt/slides/_rels/slide72.xml.rels><?xml version="1.0" encoding="UTF-8" standalone="yes"?>
<Relationships xmlns="http://schemas.openxmlformats.org/package/2006/relationships"><Relationship Id="rId3" Type="http://schemas.openxmlformats.org/officeDocument/2006/relationships/hyperlink" Target="http://www.computersystemvalidation.com/" TargetMode="External"/><Relationship Id="rId2" Type="http://schemas.openxmlformats.org/officeDocument/2006/relationships/hyperlink" Target="http://www.fda.gov/" TargetMode="External"/><Relationship Id="rId1" Type="http://schemas.openxmlformats.org/officeDocument/2006/relationships/slideLayout" Target="../slideLayouts/slideLayout2.xml"/><Relationship Id="rId5" Type="http://schemas.openxmlformats.org/officeDocument/2006/relationships/hyperlink" Target="http://www.fda.gov/cder/guidance/2396dft.htm" TargetMode="External"/><Relationship Id="rId4" Type="http://schemas.openxmlformats.org/officeDocument/2006/relationships/hyperlink" Target="http://www.labcompliance.com/methods/meth_val.htm" TargetMode="External"/></Relationships>
</file>

<file path=ppt/slides/_rels/slide73.xml.rels><?xml version="1.0" encoding="UTF-8" standalone="yes"?>
<Relationships xmlns="http://schemas.openxmlformats.org/package/2006/relationships"><Relationship Id="rId2" Type="http://schemas.openxmlformats.org/officeDocument/2006/relationships/hyperlink" Target="http://www.hc-sc.gc.ca/hpbdgps/" TargetMode="Externa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32657" y="1676400"/>
            <a:ext cx="9144000" cy="3048000"/>
          </a:xfrm>
        </p:spPr>
        <p:txBody>
          <a:bodyPr>
            <a:normAutofit/>
          </a:bodyPr>
          <a:lstStyle/>
          <a:p>
            <a:pPr algn="ctr"/>
            <a:r>
              <a:rPr lang="en-US" sz="4000" b="1" dirty="0" smtClean="0">
                <a:solidFill>
                  <a:schemeClr val="tx1"/>
                </a:solidFill>
              </a:rPr>
              <a:t>Validation </a:t>
            </a:r>
            <a:r>
              <a:rPr lang="en-US" sz="4000" b="1" dirty="0" smtClean="0">
                <a:solidFill>
                  <a:schemeClr val="tx1"/>
                </a:solidFill>
              </a:rPr>
              <a:t>of pharmaceutical process, </a:t>
            </a:r>
          </a:p>
          <a:p>
            <a:pPr algn="ctr"/>
            <a:r>
              <a:rPr lang="en-GB" altLang="en-GB" sz="4000" b="1" dirty="0" smtClean="0">
                <a:solidFill>
                  <a:schemeClr val="tx1"/>
                </a:solidFill>
              </a:rPr>
              <a:t>Analytical Method development  </a:t>
            </a:r>
          </a:p>
          <a:p>
            <a:pPr algn="ctr"/>
            <a:r>
              <a:rPr lang="en-GB" altLang="en-GB" sz="4000" b="1" dirty="0" smtClean="0">
                <a:solidFill>
                  <a:schemeClr val="tx1"/>
                </a:solidFill>
              </a:rPr>
              <a:t>Computer system validation, ERP</a:t>
            </a:r>
            <a:r>
              <a:rPr lang="en-US" altLang="en-GB" sz="3600" b="1" dirty="0" smtClean="0">
                <a:solidFill>
                  <a:schemeClr val="tx1"/>
                </a:solidFill>
              </a:rPr>
              <a:t/>
            </a:r>
            <a:br>
              <a:rPr lang="en-US" altLang="en-GB" sz="3600" b="1" dirty="0" smtClean="0">
                <a:solidFill>
                  <a:schemeClr val="tx1"/>
                </a:solidFill>
              </a:rPr>
            </a:br>
            <a:endParaRPr lang="en-US" b="1" dirty="0">
              <a:solidFill>
                <a:schemeClr val="tx1"/>
              </a:solidFill>
            </a:endParaRPr>
          </a:p>
        </p:txBody>
      </p:sp>
      <p:sp>
        <p:nvSpPr>
          <p:cNvPr id="11" name="Slide Number Placeholder 10"/>
          <p:cNvSpPr>
            <a:spLocks noGrp="1"/>
          </p:cNvSpPr>
          <p:nvPr>
            <p:ph type="sldNum" sz="quarter" idx="12"/>
          </p:nvPr>
        </p:nvSpPr>
        <p:spPr/>
        <p:txBody>
          <a:bodyPr/>
          <a:lstStyle/>
          <a:p>
            <a:fld id="{34A42DD3-70F6-4A37-8F34-DF58F15B3F96}"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4A42DD3-70F6-4A37-8F34-DF58F15B3F96}" type="slidenum">
              <a:rPr lang="en-US" smtClean="0"/>
              <a:pPr/>
              <a:t>10</a:t>
            </a:fld>
            <a:endParaRPr lang="en-US"/>
          </a:p>
        </p:txBody>
      </p:sp>
      <p:sp>
        <p:nvSpPr>
          <p:cNvPr id="3" name="Rectangle 2"/>
          <p:cNvSpPr/>
          <p:nvPr/>
        </p:nvSpPr>
        <p:spPr>
          <a:xfrm>
            <a:off x="304800" y="533400"/>
            <a:ext cx="8382000" cy="4475071"/>
          </a:xfrm>
          <a:prstGeom prst="rect">
            <a:avLst/>
          </a:prstGeom>
        </p:spPr>
        <p:txBody>
          <a:bodyPr wrap="square">
            <a:spAutoFit/>
          </a:bodyPr>
          <a:lstStyle/>
          <a:p>
            <a:pPr>
              <a:lnSpc>
                <a:spcPct val="80000"/>
              </a:lnSpc>
            </a:pPr>
            <a:r>
              <a:rPr lang="en-US" sz="2400" dirty="0" smtClean="0"/>
              <a:t>Validation has to be planned and carried out in an organized </a:t>
            </a:r>
          </a:p>
          <a:p>
            <a:pPr>
              <a:lnSpc>
                <a:spcPct val="80000"/>
              </a:lnSpc>
            </a:pPr>
            <a:r>
              <a:rPr lang="en-US" sz="2400" dirty="0" smtClean="0"/>
              <a:t>manner. Typical steps often consist of</a:t>
            </a:r>
          </a:p>
          <a:p>
            <a:pPr>
              <a:lnSpc>
                <a:spcPct val="80000"/>
              </a:lnSpc>
            </a:pPr>
            <a:endParaRPr lang="en-US" sz="2400" dirty="0" smtClean="0"/>
          </a:p>
          <a:p>
            <a:pPr>
              <a:lnSpc>
                <a:spcPct val="80000"/>
              </a:lnSpc>
            </a:pPr>
            <a:r>
              <a:rPr lang="en-US" sz="2400" dirty="0" smtClean="0"/>
              <a:t>1. Validation Specification Development </a:t>
            </a:r>
          </a:p>
          <a:p>
            <a:pPr marL="346075" indent="401638">
              <a:lnSpc>
                <a:spcPct val="80000"/>
              </a:lnSpc>
              <a:buFont typeface="Arial" pitchFamily="34" charset="0"/>
              <a:buChar char="•"/>
            </a:pPr>
            <a:r>
              <a:rPr lang="en-US" sz="2400" dirty="0" smtClean="0"/>
              <a:t>Design Specification </a:t>
            </a:r>
          </a:p>
          <a:p>
            <a:pPr marL="346075" indent="401638">
              <a:lnSpc>
                <a:spcPct val="80000"/>
              </a:lnSpc>
              <a:buFont typeface="Arial" pitchFamily="34" charset="0"/>
              <a:buChar char="•"/>
            </a:pPr>
            <a:r>
              <a:rPr lang="en-US" sz="2400" dirty="0" smtClean="0"/>
              <a:t>Functional Specification </a:t>
            </a:r>
          </a:p>
          <a:p>
            <a:pPr marL="346075" indent="401638">
              <a:lnSpc>
                <a:spcPct val="80000"/>
              </a:lnSpc>
              <a:buFont typeface="Arial" pitchFamily="34" charset="0"/>
              <a:buChar char="•"/>
            </a:pPr>
            <a:r>
              <a:rPr lang="en-US" sz="2400" dirty="0" smtClean="0"/>
              <a:t>User Requirement Specification </a:t>
            </a:r>
          </a:p>
          <a:p>
            <a:pPr marL="346075" indent="401638">
              <a:lnSpc>
                <a:spcPct val="80000"/>
              </a:lnSpc>
            </a:pPr>
            <a:endParaRPr lang="en-US" sz="2000" dirty="0" smtClean="0"/>
          </a:p>
          <a:p>
            <a:pPr>
              <a:lnSpc>
                <a:spcPct val="80000"/>
              </a:lnSpc>
            </a:pPr>
            <a:r>
              <a:rPr lang="en-US" sz="2400" dirty="0" smtClean="0"/>
              <a:t>2. Validation Protocols </a:t>
            </a:r>
          </a:p>
          <a:p>
            <a:pPr>
              <a:lnSpc>
                <a:spcPct val="80000"/>
              </a:lnSpc>
            </a:pPr>
            <a:endParaRPr lang="en-US" sz="2400" dirty="0" smtClean="0"/>
          </a:p>
          <a:p>
            <a:pPr>
              <a:lnSpc>
                <a:spcPct val="80000"/>
              </a:lnSpc>
            </a:pPr>
            <a:r>
              <a:rPr lang="en-US" sz="2400" dirty="0" smtClean="0"/>
              <a:t>3. Validation Phases (GAMP V) </a:t>
            </a:r>
          </a:p>
          <a:p>
            <a:pPr indent="747713">
              <a:lnSpc>
                <a:spcPct val="80000"/>
              </a:lnSpc>
            </a:pPr>
            <a:r>
              <a:rPr lang="en-US" sz="2400" dirty="0" smtClean="0"/>
              <a:t>DQ- Design Qualification </a:t>
            </a:r>
          </a:p>
          <a:p>
            <a:pPr indent="747713">
              <a:lnSpc>
                <a:spcPct val="80000"/>
              </a:lnSpc>
            </a:pPr>
            <a:r>
              <a:rPr lang="en-US" sz="2400" dirty="0" smtClean="0"/>
              <a:t>IQ- Installation Qualification </a:t>
            </a:r>
          </a:p>
          <a:p>
            <a:pPr indent="747713">
              <a:lnSpc>
                <a:spcPct val="80000"/>
              </a:lnSpc>
            </a:pPr>
            <a:r>
              <a:rPr lang="en-US" sz="2400" dirty="0" smtClean="0"/>
              <a:t>OQ-Operational Qualification </a:t>
            </a:r>
          </a:p>
          <a:p>
            <a:pPr indent="747713">
              <a:lnSpc>
                <a:spcPct val="80000"/>
              </a:lnSpc>
            </a:pPr>
            <a:r>
              <a:rPr lang="en-US" sz="2400" dirty="0" smtClean="0"/>
              <a:t>PQ- Performance Qualification </a:t>
            </a:r>
            <a:endParaRPr lang="en-US"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86800" cy="5622925"/>
          </a:xfrm>
        </p:spPr>
        <p:txBody>
          <a:bodyPr>
            <a:normAutofit/>
          </a:bodyPr>
          <a:lstStyle/>
          <a:p>
            <a:pPr>
              <a:buFontTx/>
              <a:buChar char="•"/>
            </a:pPr>
            <a:r>
              <a:rPr lang="en-US" dirty="0" smtClean="0"/>
              <a:t>Design qualification (DQ)</a:t>
            </a:r>
          </a:p>
          <a:p>
            <a:pPr lvl="1">
              <a:buFontTx/>
              <a:buChar char="–"/>
            </a:pPr>
            <a:r>
              <a:rPr lang="en-US" sz="2400" dirty="0" smtClean="0"/>
              <a:t>necessary when planning and choosing EQ or systems to ensure that components selected will have adequate capacity to function for the intended purpose, and will adequately serve the operations or functions of another piece of EQ or operation.</a:t>
            </a:r>
          </a:p>
          <a:p>
            <a:pPr lvl="1">
              <a:buFontTx/>
              <a:buChar char="–"/>
            </a:pPr>
            <a:endParaRPr lang="th-TH" sz="2400" dirty="0" smtClean="0"/>
          </a:p>
          <a:p>
            <a:pPr>
              <a:buFontTx/>
              <a:buChar char="•"/>
            </a:pPr>
            <a:r>
              <a:rPr lang="en-US" dirty="0" smtClean="0"/>
              <a:t>Installation Qualification (IQ)</a:t>
            </a:r>
          </a:p>
          <a:p>
            <a:pPr marL="692150" indent="-346075"/>
            <a:r>
              <a:rPr lang="en-US" sz="2400" dirty="0" smtClean="0"/>
              <a:t>all major processing and packaging equipment, and ancillary systems are in conformity with installation specification, equipment manuals schematics and engineering drawing.</a:t>
            </a:r>
            <a:endParaRPr lang="en-US" sz="2400" dirty="0"/>
          </a:p>
        </p:txBody>
      </p:sp>
      <p:sp>
        <p:nvSpPr>
          <p:cNvPr id="4" name="Slide Number Placeholder 3"/>
          <p:cNvSpPr>
            <a:spLocks noGrp="1"/>
          </p:cNvSpPr>
          <p:nvPr>
            <p:ph type="sldNum" sz="quarter" idx="12"/>
          </p:nvPr>
        </p:nvSpPr>
        <p:spPr/>
        <p:txBody>
          <a:bodyPr/>
          <a:lstStyle/>
          <a:p>
            <a:fld id="{34A42DD3-70F6-4A37-8F34-DF58F15B3F96}"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533400"/>
            <a:ext cx="8686800" cy="6248400"/>
          </a:xfrm>
        </p:spPr>
        <p:txBody>
          <a:bodyPr>
            <a:normAutofit/>
          </a:bodyPr>
          <a:lstStyle/>
          <a:p>
            <a:pPr>
              <a:buFontTx/>
              <a:buChar char="•"/>
            </a:pPr>
            <a:r>
              <a:rPr lang="en-US" sz="2800" dirty="0" smtClean="0"/>
              <a:t>Operational Qualification</a:t>
            </a:r>
            <a:r>
              <a:rPr lang="th-TH" sz="2800" dirty="0" smtClean="0"/>
              <a:t> </a:t>
            </a:r>
            <a:r>
              <a:rPr lang="en-US" sz="2800" dirty="0" smtClean="0"/>
              <a:t>(OQ)</a:t>
            </a:r>
          </a:p>
          <a:p>
            <a:pPr lvl="1">
              <a:buFontTx/>
              <a:buChar char="–"/>
            </a:pPr>
            <a:r>
              <a:rPr lang="en-US" sz="2200" dirty="0" smtClean="0"/>
              <a:t>should provide a listing of SOPs for operation, maintenance and calibration</a:t>
            </a:r>
          </a:p>
          <a:p>
            <a:pPr lvl="1">
              <a:buFontTx/>
              <a:buChar char="–"/>
            </a:pPr>
            <a:r>
              <a:rPr lang="en-US" sz="2200" dirty="0" smtClean="0"/>
              <a:t>define the specification and acceptance criteria </a:t>
            </a:r>
            <a:endParaRPr lang="th-TH" sz="2200" dirty="0" smtClean="0"/>
          </a:p>
          <a:p>
            <a:pPr lvl="1">
              <a:buFontTx/>
              <a:buChar char="–"/>
            </a:pPr>
            <a:r>
              <a:rPr lang="en-US" sz="2200" dirty="0" smtClean="0"/>
              <a:t>include information on EQ or system calibration, pre-operational activities, routine operations and their acceptance criteria</a:t>
            </a:r>
          </a:p>
          <a:p>
            <a:pPr lvl="1">
              <a:buFontTx/>
              <a:buChar char="–"/>
            </a:pPr>
            <a:endParaRPr lang="th-TH" sz="2200" dirty="0" smtClean="0"/>
          </a:p>
          <a:p>
            <a:pPr>
              <a:lnSpc>
                <a:spcPct val="80000"/>
              </a:lnSpc>
              <a:buFontTx/>
              <a:buChar char="•"/>
            </a:pPr>
            <a:r>
              <a:rPr lang="en-US" sz="2900" dirty="0" smtClean="0"/>
              <a:t>Performance Qualification (PQ)</a:t>
            </a:r>
          </a:p>
          <a:p>
            <a:pPr lvl="1">
              <a:lnSpc>
                <a:spcPct val="80000"/>
              </a:lnSpc>
              <a:buFontTx/>
              <a:buChar char="–"/>
            </a:pPr>
            <a:r>
              <a:rPr lang="en-US" sz="2200" dirty="0" smtClean="0"/>
              <a:t>This verifies that the system is repeatable and is consistently producing a quality product. </a:t>
            </a:r>
          </a:p>
          <a:p>
            <a:pPr lvl="1">
              <a:lnSpc>
                <a:spcPct val="80000"/>
              </a:lnSpc>
              <a:buFontTx/>
              <a:buChar char="–"/>
            </a:pPr>
            <a:r>
              <a:rPr lang="en-US" sz="2200" dirty="0" smtClean="0"/>
              <a:t>performed after both IQ and OQ have been completed, reviewed and approved</a:t>
            </a:r>
          </a:p>
          <a:p>
            <a:pPr lvl="1">
              <a:lnSpc>
                <a:spcPct val="80000"/>
              </a:lnSpc>
              <a:buFontTx/>
              <a:buChar char="–"/>
            </a:pPr>
            <a:r>
              <a:rPr lang="en-US" sz="2200" dirty="0" smtClean="0"/>
              <a:t>include description of preliminary procedures required, detailed performance tests to be done, acceptance criteria</a:t>
            </a:r>
          </a:p>
        </p:txBody>
      </p:sp>
      <p:sp>
        <p:nvSpPr>
          <p:cNvPr id="4" name="Slide Number Placeholder 3"/>
          <p:cNvSpPr>
            <a:spLocks noGrp="1"/>
          </p:cNvSpPr>
          <p:nvPr>
            <p:ph type="sldNum" sz="quarter" idx="12"/>
          </p:nvPr>
        </p:nvSpPr>
        <p:spPr/>
        <p:txBody>
          <a:bodyPr/>
          <a:lstStyle/>
          <a:p>
            <a:fld id="{34A42DD3-70F6-4A37-8F34-DF58F15B3F96}"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838200"/>
          </a:xfrm>
        </p:spPr>
        <p:txBody>
          <a:bodyPr>
            <a:normAutofit fontScale="90000"/>
          </a:bodyPr>
          <a:lstStyle/>
          <a:p>
            <a:r>
              <a:rPr lang="en-US" sz="3200" b="1" dirty="0" smtClean="0"/>
              <a:t>Major Phases in PROCESS Validation</a:t>
            </a:r>
            <a:r>
              <a:rPr lang="en-US" sz="3200" dirty="0" smtClean="0"/>
              <a:t/>
            </a:r>
            <a:br>
              <a:rPr lang="en-US" sz="3200" dirty="0" smtClean="0"/>
            </a:br>
            <a:endParaRPr lang="en-US" sz="3200" dirty="0"/>
          </a:p>
        </p:txBody>
      </p:sp>
      <p:sp>
        <p:nvSpPr>
          <p:cNvPr id="3" name="Content Placeholder 2"/>
          <p:cNvSpPr>
            <a:spLocks noGrp="1"/>
          </p:cNvSpPr>
          <p:nvPr>
            <p:ph idx="1"/>
          </p:nvPr>
        </p:nvSpPr>
        <p:spPr>
          <a:xfrm>
            <a:off x="152400" y="1036637"/>
            <a:ext cx="8839200" cy="4525963"/>
          </a:xfrm>
        </p:spPr>
        <p:txBody>
          <a:bodyPr>
            <a:normAutofit/>
          </a:bodyPr>
          <a:lstStyle/>
          <a:p>
            <a:pPr>
              <a:buNone/>
            </a:pPr>
            <a:r>
              <a:rPr lang="en-US" sz="2400" dirty="0" smtClean="0"/>
              <a:t>The activities relating to validation studies may be classified into three:</a:t>
            </a:r>
          </a:p>
          <a:p>
            <a:pPr>
              <a:buNone/>
            </a:pPr>
            <a:r>
              <a:rPr lang="en-US" sz="2400" dirty="0" smtClean="0"/>
              <a:t> </a:t>
            </a:r>
            <a:r>
              <a:rPr lang="en-US" sz="2400" b="1" i="1" dirty="0" smtClean="0"/>
              <a:t>Phase 1</a:t>
            </a:r>
            <a:r>
              <a:rPr lang="en-US" sz="2400" i="1" dirty="0" smtClean="0"/>
              <a:t>: (</a:t>
            </a:r>
            <a:r>
              <a:rPr lang="en-US" sz="2400" dirty="0" smtClean="0"/>
              <a:t>Pre-validation Qualification Phase)</a:t>
            </a:r>
          </a:p>
          <a:p>
            <a:pPr>
              <a:buNone/>
            </a:pPr>
            <a:r>
              <a:rPr lang="en-US" sz="2400" dirty="0" smtClean="0"/>
              <a:t>    which covers all activities relating to product research and development, formulation pilot batch studies, scale-up studies, transfer of technology to commercial scale batches, establishing stability conditions and storage, and handling of in-process and finished dosage forms, equipment qualification, installation qualification, master production document, operational qualification and process capacity.</a:t>
            </a:r>
          </a:p>
          <a:p>
            <a:pPr>
              <a:buNone/>
            </a:pPr>
            <a:endParaRPr lang="en-US" sz="2400" dirty="0" smtClean="0"/>
          </a:p>
          <a:p>
            <a:endParaRPr lang="en-US" sz="24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686800" cy="5546725"/>
          </a:xfrm>
        </p:spPr>
        <p:txBody>
          <a:bodyPr>
            <a:normAutofit/>
          </a:bodyPr>
          <a:lstStyle/>
          <a:p>
            <a:pPr>
              <a:buNone/>
            </a:pPr>
            <a:r>
              <a:rPr lang="en-US" sz="2400" b="1" i="1" dirty="0" smtClean="0"/>
              <a:t>Phase 2</a:t>
            </a:r>
            <a:r>
              <a:rPr lang="en-US" sz="2400" i="1" dirty="0" smtClean="0"/>
              <a:t>: </a:t>
            </a:r>
            <a:r>
              <a:rPr lang="en-US" sz="2400" dirty="0" smtClean="0"/>
              <a:t>This is the Process Validation Phase. It is designed to verify that all established limits of the critical process parameter are valid and that satisfactory products can be produced even under the worst conditions.</a:t>
            </a:r>
          </a:p>
          <a:p>
            <a:pPr>
              <a:buNone/>
            </a:pPr>
            <a:endParaRPr lang="en-US" sz="2400" dirty="0" smtClean="0"/>
          </a:p>
          <a:p>
            <a:pPr>
              <a:buNone/>
            </a:pPr>
            <a:r>
              <a:rPr lang="en-US" sz="2400" b="1" i="1" dirty="0" smtClean="0"/>
              <a:t>Phase 3</a:t>
            </a:r>
            <a:r>
              <a:rPr lang="en-US" sz="2400" i="1" dirty="0" smtClean="0"/>
              <a:t>: </a:t>
            </a:r>
            <a:r>
              <a:rPr lang="en-US" sz="2400" dirty="0" smtClean="0"/>
              <a:t>Known as the Validation Maintenance Phase, it requires frequent review of all process related documents, including validation of audit reports, to assure that there have been no changes, deviations, failures and modifications to the production process and that all standard operating procedures (SOPs), including change control procedures, have been followed.</a:t>
            </a:r>
            <a:endParaRPr lang="en-US" sz="24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4A42DD3-70F6-4A37-8F34-DF58F15B3F96}" type="slidenum">
              <a:rPr lang="en-US" smtClean="0"/>
              <a:pPr/>
              <a:t>15</a:t>
            </a:fld>
            <a:endParaRPr lang="en-US"/>
          </a:p>
        </p:txBody>
      </p:sp>
      <p:sp>
        <p:nvSpPr>
          <p:cNvPr id="3" name="Rectangle 2"/>
          <p:cNvSpPr/>
          <p:nvPr/>
        </p:nvSpPr>
        <p:spPr>
          <a:xfrm>
            <a:off x="228600" y="533400"/>
            <a:ext cx="8610600" cy="6777240"/>
          </a:xfrm>
          <a:prstGeom prst="rect">
            <a:avLst/>
          </a:prstGeom>
        </p:spPr>
        <p:txBody>
          <a:bodyPr wrap="square">
            <a:spAutoFit/>
          </a:bodyPr>
          <a:lstStyle/>
          <a:p>
            <a:pPr algn="ctr"/>
            <a:r>
              <a:rPr lang="en-US" sz="3200" b="1" dirty="0" smtClean="0">
                <a:solidFill>
                  <a:schemeClr val="tx2"/>
                </a:solidFill>
              </a:rPr>
              <a:t>Process validation</a:t>
            </a:r>
          </a:p>
          <a:p>
            <a:pPr marL="342900" indent="-342900">
              <a:spcBef>
                <a:spcPct val="20000"/>
              </a:spcBef>
              <a:buFontTx/>
              <a:buChar char="•"/>
            </a:pPr>
            <a:r>
              <a:rPr lang="en-US" sz="2400" dirty="0" smtClean="0"/>
              <a:t>specific process clearly described in Master formula or in SOP</a:t>
            </a:r>
          </a:p>
          <a:p>
            <a:pPr marL="742950" lvl="1" indent="-285750">
              <a:spcBef>
                <a:spcPct val="20000"/>
              </a:spcBef>
              <a:buFontTx/>
              <a:buChar char="–"/>
            </a:pPr>
            <a:r>
              <a:rPr lang="en-US" sz="2400" dirty="0" smtClean="0">
                <a:solidFill>
                  <a:schemeClr val="tx2"/>
                </a:solidFill>
              </a:rPr>
              <a:t>all EQ</a:t>
            </a:r>
            <a:r>
              <a:rPr lang="en-US" sz="2400" dirty="0" smtClean="0"/>
              <a:t>; identity, code number, construction, operation capacity, actual operating range 	</a:t>
            </a:r>
          </a:p>
          <a:p>
            <a:pPr marL="742950" lvl="1" indent="-285750">
              <a:spcBef>
                <a:spcPct val="20000"/>
              </a:spcBef>
              <a:buFontTx/>
              <a:buChar char="–"/>
            </a:pPr>
            <a:r>
              <a:rPr lang="en-US" sz="2400" dirty="0" smtClean="0">
                <a:solidFill>
                  <a:schemeClr val="tx2"/>
                </a:solidFill>
              </a:rPr>
              <a:t>processing parameter</a:t>
            </a:r>
            <a:r>
              <a:rPr lang="en-US" sz="2400" dirty="0" smtClean="0"/>
              <a:t>; sufficiently detailed to permit complete reproducibility (time period, pH, volume, temp.etc.)</a:t>
            </a:r>
          </a:p>
          <a:p>
            <a:pPr marL="742950" lvl="1" indent="-285750">
              <a:spcBef>
                <a:spcPct val="20000"/>
              </a:spcBef>
              <a:buFontTx/>
              <a:buChar char="–"/>
            </a:pPr>
            <a:r>
              <a:rPr lang="en-US" sz="2400" dirty="0" smtClean="0">
                <a:solidFill>
                  <a:schemeClr val="tx2"/>
                </a:solidFill>
              </a:rPr>
              <a:t>specification at each step</a:t>
            </a:r>
          </a:p>
          <a:p>
            <a:pPr marL="342900" indent="-342900">
              <a:spcBef>
                <a:spcPct val="20000"/>
              </a:spcBef>
              <a:buFontTx/>
              <a:buChar char="•"/>
            </a:pPr>
            <a:r>
              <a:rPr lang="en-US" sz="2400" dirty="0" smtClean="0"/>
              <a:t>Very important</a:t>
            </a:r>
          </a:p>
          <a:p>
            <a:pPr marL="742950" lvl="1" indent="-285750">
              <a:spcBef>
                <a:spcPct val="20000"/>
              </a:spcBef>
              <a:buFontTx/>
              <a:buChar char="–"/>
            </a:pPr>
            <a:r>
              <a:rPr lang="en-US" sz="2400" dirty="0" smtClean="0"/>
              <a:t>specifications for a process undergoing validation be pre-determined</a:t>
            </a:r>
          </a:p>
          <a:p>
            <a:pPr marL="742950" lvl="1" indent="-285750">
              <a:spcBef>
                <a:spcPct val="20000"/>
              </a:spcBef>
              <a:buFontTx/>
              <a:buChar char="–"/>
            </a:pPr>
            <a:r>
              <a:rPr lang="en-US" sz="2400" dirty="0" smtClean="0"/>
              <a:t>all critical processing parameters for which specifications have been set, there must be equipment to measure all of those parameters during the validation study</a:t>
            </a:r>
            <a:endParaRPr lang="th-TH" sz="2400" dirty="0" smtClean="0"/>
          </a:p>
          <a:p>
            <a:pPr marL="346075" lvl="1" indent="-346075">
              <a:spcBef>
                <a:spcPct val="20000"/>
              </a:spcBef>
              <a:buFontTx/>
              <a:buChar char="–"/>
            </a:pPr>
            <a:endParaRPr lang="en-US" sz="2400" dirty="0" smtClean="0">
              <a:solidFill>
                <a:schemeClr val="tx2"/>
              </a:solidFill>
            </a:endParaRPr>
          </a:p>
          <a:p>
            <a:endParaRPr lang="th-TH" sz="2800" b="1" dirty="0">
              <a:solidFill>
                <a:schemeClr val="tx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4A42DD3-70F6-4A37-8F34-DF58F15B3F96}" type="slidenum">
              <a:rPr lang="en-US" smtClean="0"/>
              <a:pPr/>
              <a:t>16</a:t>
            </a:fld>
            <a:endParaRPr lang="en-US"/>
          </a:p>
        </p:txBody>
      </p:sp>
      <p:sp>
        <p:nvSpPr>
          <p:cNvPr id="5" name="Rectangle 4"/>
          <p:cNvSpPr>
            <a:spLocks noChangeArrowheads="1"/>
          </p:cNvSpPr>
          <p:nvPr/>
        </p:nvSpPr>
        <p:spPr bwMode="auto">
          <a:xfrm>
            <a:off x="457200" y="152400"/>
            <a:ext cx="8229600" cy="1371600"/>
          </a:xfrm>
          <a:prstGeom prst="rect">
            <a:avLst/>
          </a:prstGeom>
          <a:noFill/>
          <a:ln w="9525">
            <a:noFill/>
            <a:miter lim="800000"/>
            <a:headEnd/>
            <a:tailEnd/>
          </a:ln>
          <a:effectLst/>
        </p:spPr>
        <p:txBody>
          <a:bodyPr anchor="ctr"/>
          <a:lstStyle/>
          <a:p>
            <a:pPr algn="ctr"/>
            <a:r>
              <a:rPr lang="en-US" sz="3200" i="1">
                <a:solidFill>
                  <a:schemeClr val="tx2"/>
                </a:solidFill>
              </a:rPr>
              <a:t>~ Standard Operating Procedures (SOPs) ~</a:t>
            </a:r>
          </a:p>
        </p:txBody>
      </p:sp>
      <p:sp>
        <p:nvSpPr>
          <p:cNvPr id="6" name="Rectangle 5"/>
          <p:cNvSpPr>
            <a:spLocks noChangeArrowheads="1"/>
          </p:cNvSpPr>
          <p:nvPr/>
        </p:nvSpPr>
        <p:spPr bwMode="auto">
          <a:xfrm>
            <a:off x="228600" y="1219200"/>
            <a:ext cx="8686800" cy="5181600"/>
          </a:xfrm>
          <a:prstGeom prst="rect">
            <a:avLst/>
          </a:prstGeom>
          <a:noFill/>
          <a:ln w="9525">
            <a:noFill/>
            <a:miter lim="800000"/>
            <a:headEnd/>
            <a:tailEnd/>
          </a:ln>
          <a:effectLst/>
        </p:spPr>
        <p:txBody>
          <a:bodyPr/>
          <a:lstStyle/>
          <a:p>
            <a:pPr marL="342900" indent="-342900">
              <a:lnSpc>
                <a:spcPct val="80000"/>
              </a:lnSpc>
              <a:spcBef>
                <a:spcPct val="20000"/>
              </a:spcBef>
              <a:buFontTx/>
              <a:buChar char="•"/>
            </a:pPr>
            <a:r>
              <a:rPr lang="en-US" sz="2400" b="1" dirty="0"/>
              <a:t>System SOPs</a:t>
            </a:r>
          </a:p>
          <a:p>
            <a:pPr marL="742950" lvl="1" indent="-285750">
              <a:lnSpc>
                <a:spcPct val="80000"/>
              </a:lnSpc>
              <a:spcBef>
                <a:spcPct val="20000"/>
              </a:spcBef>
              <a:buFontTx/>
              <a:buChar char="–"/>
            </a:pPr>
            <a:r>
              <a:rPr lang="en-US" dirty="0"/>
              <a:t>Procedures that describe how to use the system</a:t>
            </a:r>
          </a:p>
          <a:p>
            <a:pPr marL="742950" lvl="1" indent="-285750">
              <a:lnSpc>
                <a:spcPct val="80000"/>
              </a:lnSpc>
              <a:spcBef>
                <a:spcPct val="20000"/>
              </a:spcBef>
              <a:buFontTx/>
              <a:buChar char="–"/>
            </a:pPr>
            <a:r>
              <a:rPr lang="en-US" dirty="0"/>
              <a:t>May reference User Guides</a:t>
            </a:r>
          </a:p>
          <a:p>
            <a:pPr marL="342900" indent="-342900">
              <a:lnSpc>
                <a:spcPct val="80000"/>
              </a:lnSpc>
              <a:spcBef>
                <a:spcPct val="20000"/>
              </a:spcBef>
              <a:buFontTx/>
              <a:buChar char="•"/>
            </a:pPr>
            <a:r>
              <a:rPr lang="en-US" sz="2400" b="1" dirty="0"/>
              <a:t>Operational SOPs</a:t>
            </a:r>
          </a:p>
          <a:p>
            <a:pPr marL="742950" lvl="1" indent="-285750">
              <a:lnSpc>
                <a:spcPct val="80000"/>
              </a:lnSpc>
              <a:spcBef>
                <a:spcPct val="20000"/>
              </a:spcBef>
              <a:buFontTx/>
              <a:buChar char="–"/>
            </a:pPr>
            <a:r>
              <a:rPr lang="en-US" dirty="0"/>
              <a:t>Should incorporate the automation being introduced by the system that will replace manual process.</a:t>
            </a:r>
          </a:p>
          <a:p>
            <a:pPr marL="342900" indent="-342900">
              <a:lnSpc>
                <a:spcPct val="80000"/>
              </a:lnSpc>
              <a:spcBef>
                <a:spcPct val="20000"/>
              </a:spcBef>
              <a:buFontTx/>
              <a:buChar char="•"/>
            </a:pPr>
            <a:r>
              <a:rPr lang="en-US" sz="2400" b="1" dirty="0"/>
              <a:t>Computer System Validation SOPs</a:t>
            </a:r>
          </a:p>
          <a:p>
            <a:pPr marL="742950" lvl="1" indent="-285750">
              <a:lnSpc>
                <a:spcPct val="80000"/>
              </a:lnSpc>
              <a:spcBef>
                <a:spcPct val="20000"/>
              </a:spcBef>
              <a:buFontTx/>
              <a:buChar char="–"/>
            </a:pPr>
            <a:r>
              <a:rPr lang="en-US" dirty="0"/>
              <a:t>Document Management </a:t>
            </a:r>
          </a:p>
          <a:p>
            <a:pPr marL="742950" lvl="1" indent="-285750">
              <a:lnSpc>
                <a:spcPct val="80000"/>
              </a:lnSpc>
              <a:spcBef>
                <a:spcPct val="20000"/>
              </a:spcBef>
              <a:buFontTx/>
              <a:buChar char="–"/>
            </a:pPr>
            <a:r>
              <a:rPr lang="en-US" dirty="0"/>
              <a:t>Security (Logical and Physical)</a:t>
            </a:r>
          </a:p>
          <a:p>
            <a:pPr marL="742950" lvl="1" indent="-285750">
              <a:lnSpc>
                <a:spcPct val="80000"/>
              </a:lnSpc>
              <a:spcBef>
                <a:spcPct val="20000"/>
              </a:spcBef>
              <a:buFontTx/>
              <a:buChar char="–"/>
            </a:pPr>
            <a:r>
              <a:rPr lang="en-US" dirty="0"/>
              <a:t>Training </a:t>
            </a:r>
          </a:p>
          <a:p>
            <a:pPr marL="742950" lvl="1" indent="-285750">
              <a:lnSpc>
                <a:spcPct val="80000"/>
              </a:lnSpc>
              <a:spcBef>
                <a:spcPct val="20000"/>
              </a:spcBef>
              <a:buFontTx/>
              <a:buChar char="–"/>
            </a:pPr>
            <a:r>
              <a:rPr lang="en-US" dirty="0"/>
              <a:t>Backup and Restore</a:t>
            </a:r>
          </a:p>
          <a:p>
            <a:pPr marL="742950" lvl="1" indent="-285750">
              <a:lnSpc>
                <a:spcPct val="80000"/>
              </a:lnSpc>
              <a:spcBef>
                <a:spcPct val="20000"/>
              </a:spcBef>
              <a:buFontTx/>
              <a:buChar char="–"/>
            </a:pPr>
            <a:r>
              <a:rPr lang="en-US" dirty="0"/>
              <a:t>System testing (Validation and Verification)</a:t>
            </a:r>
          </a:p>
          <a:p>
            <a:pPr marL="742950" lvl="1" indent="-285750">
              <a:lnSpc>
                <a:spcPct val="80000"/>
              </a:lnSpc>
              <a:spcBef>
                <a:spcPct val="20000"/>
              </a:spcBef>
              <a:buFontTx/>
              <a:buChar char="–"/>
            </a:pPr>
            <a:r>
              <a:rPr lang="en-US" dirty="0"/>
              <a:t>Change Control and Configuration Management</a:t>
            </a:r>
          </a:p>
          <a:p>
            <a:pPr marL="742950" lvl="1" indent="-285750">
              <a:lnSpc>
                <a:spcPct val="80000"/>
              </a:lnSpc>
              <a:spcBef>
                <a:spcPct val="20000"/>
              </a:spcBef>
              <a:buFontTx/>
              <a:buChar char="–"/>
            </a:pPr>
            <a:r>
              <a:rPr lang="en-US" dirty="0"/>
              <a:t>Problem Resolution</a:t>
            </a:r>
          </a:p>
          <a:p>
            <a:pPr marL="742950" lvl="1" indent="-285750">
              <a:lnSpc>
                <a:spcPct val="80000"/>
              </a:lnSpc>
              <a:spcBef>
                <a:spcPct val="20000"/>
              </a:spcBef>
              <a:buFontTx/>
              <a:buChar char="–"/>
            </a:pPr>
            <a:r>
              <a:rPr lang="en-US" dirty="0"/>
              <a:t>Periodic Review and Monitoring</a:t>
            </a:r>
          </a:p>
          <a:p>
            <a:pPr marL="742950" lvl="1" indent="-285750">
              <a:lnSpc>
                <a:spcPct val="80000"/>
              </a:lnSpc>
              <a:spcBef>
                <a:spcPct val="20000"/>
              </a:spcBef>
              <a:buFontTx/>
              <a:buChar char="–"/>
            </a:pPr>
            <a:r>
              <a:rPr lang="en-US" dirty="0"/>
              <a:t>Disaster Recovery</a:t>
            </a:r>
          </a:p>
          <a:p>
            <a:pPr marL="342900" indent="-342900">
              <a:lnSpc>
                <a:spcPct val="80000"/>
              </a:lnSpc>
              <a:spcBef>
                <a:spcPct val="20000"/>
              </a:spcBef>
              <a:buFontTx/>
              <a:buChar char="•"/>
            </a:pPr>
            <a:endParaRPr lang="en-US" dirty="0"/>
          </a:p>
          <a:p>
            <a:pPr marL="342900" indent="-342900">
              <a:lnSpc>
                <a:spcPct val="80000"/>
              </a:lnSpc>
              <a:spcBef>
                <a:spcPct val="20000"/>
              </a:spcBef>
              <a:buFontTx/>
              <a:buChar cha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500"/>
                                        <p:tgtEl>
                                          <p:spTgt spid="6">
                                            <p:txEl>
                                              <p:pRg st="0" end="0"/>
                                            </p:txEl>
                                          </p:spTgt>
                                        </p:tgtEl>
                                      </p:cBhvr>
                                    </p:animEffect>
                                    <p:anim calcmode="lin" valueType="num">
                                      <p:cBhvr>
                                        <p:cTn id="1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6">
                                            <p:txEl>
                                              <p:pRg st="0" end="0"/>
                                            </p:txEl>
                                          </p:spTgt>
                                        </p:tgtEl>
                                        <p:attrNameLst>
                                          <p:attrName>ppt_y</p:attrName>
                                        </p:attrNameLst>
                                      </p:cBhvr>
                                      <p:tavLst>
                                        <p:tav tm="0">
                                          <p:val>
                                            <p:strVal val="#ppt_y+.05"/>
                                          </p:val>
                                        </p:tav>
                                        <p:tav tm="100000">
                                          <p:val>
                                            <p:strVal val="#ppt_y"/>
                                          </p:val>
                                        </p:tav>
                                      </p:tavLst>
                                    </p:anim>
                                  </p:childTnLst>
                                </p:cTn>
                              </p:par>
                              <p:par>
                                <p:cTn id="17" presetID="44" presetClass="entr" presetSubtype="0" fill="hold" grpId="0" nodeType="with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fade">
                                      <p:cBhvr>
                                        <p:cTn id="19" dur="500"/>
                                        <p:tgtEl>
                                          <p:spTgt spid="6">
                                            <p:txEl>
                                              <p:pRg st="1" end="1"/>
                                            </p:txEl>
                                          </p:spTgt>
                                        </p:tgtEl>
                                      </p:cBhvr>
                                    </p:animEffect>
                                    <p:anim calcmode="lin" valueType="num">
                                      <p:cBhvr>
                                        <p:cTn id="20"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21" dur="500" fill="hold"/>
                                        <p:tgtEl>
                                          <p:spTgt spid="6">
                                            <p:txEl>
                                              <p:pRg st="1" end="1"/>
                                            </p:txEl>
                                          </p:spTgt>
                                        </p:tgtEl>
                                        <p:attrNameLst>
                                          <p:attrName>ppt_y</p:attrName>
                                        </p:attrNameLst>
                                      </p:cBhvr>
                                      <p:tavLst>
                                        <p:tav tm="0">
                                          <p:val>
                                            <p:strVal val="#ppt_y+.05"/>
                                          </p:val>
                                        </p:tav>
                                        <p:tav tm="100000">
                                          <p:val>
                                            <p:strVal val="#ppt_y"/>
                                          </p:val>
                                        </p:tav>
                                      </p:tavLst>
                                    </p:anim>
                                  </p:childTnLst>
                                </p:cTn>
                              </p:par>
                              <p:par>
                                <p:cTn id="22" presetID="44" presetClass="entr" presetSubtype="0" fill="hold" grpId="0" nodeType="with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fade">
                                      <p:cBhvr>
                                        <p:cTn id="24" dur="500"/>
                                        <p:tgtEl>
                                          <p:spTgt spid="6">
                                            <p:txEl>
                                              <p:pRg st="2" end="2"/>
                                            </p:txEl>
                                          </p:spTgt>
                                        </p:tgtEl>
                                      </p:cBhvr>
                                    </p:animEffect>
                                    <p:anim calcmode="lin" valueType="num">
                                      <p:cBhvr>
                                        <p:cTn id="2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6">
                                            <p:txEl>
                                              <p:pRg st="2" end="2"/>
                                            </p:txEl>
                                          </p:spTgt>
                                        </p:tgtEl>
                                        <p:attrNameLst>
                                          <p:attrName>ppt_y</p:attrName>
                                        </p:attrNameLst>
                                      </p:cBhvr>
                                      <p:tavLst>
                                        <p:tav tm="0">
                                          <p:val>
                                            <p:strVal val="#ppt_y+.05"/>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4" presetClass="entr" presetSubtype="0" fill="hold" grpId="0" nodeType="clickEffect">
                                  <p:stCondLst>
                                    <p:cond delay="0"/>
                                  </p:stCondLst>
                                  <p:childTnLst>
                                    <p:set>
                                      <p:cBhvr>
                                        <p:cTn id="30" dur="1" fill="hold">
                                          <p:stCondLst>
                                            <p:cond delay="0"/>
                                          </p:stCondLst>
                                        </p:cTn>
                                        <p:tgtEl>
                                          <p:spTgt spid="6">
                                            <p:txEl>
                                              <p:pRg st="3" end="3"/>
                                            </p:txEl>
                                          </p:spTgt>
                                        </p:tgtEl>
                                        <p:attrNameLst>
                                          <p:attrName>style.visibility</p:attrName>
                                        </p:attrNameLst>
                                      </p:cBhvr>
                                      <p:to>
                                        <p:strVal val="visible"/>
                                      </p:to>
                                    </p:set>
                                    <p:animEffect transition="in" filter="fade">
                                      <p:cBhvr>
                                        <p:cTn id="31" dur="500"/>
                                        <p:tgtEl>
                                          <p:spTgt spid="6">
                                            <p:txEl>
                                              <p:pRg st="3" end="3"/>
                                            </p:txEl>
                                          </p:spTgt>
                                        </p:tgtEl>
                                      </p:cBhvr>
                                    </p:animEffect>
                                    <p:anim calcmode="lin" valueType="num">
                                      <p:cBhvr>
                                        <p:cTn id="32"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3" dur="500" fill="hold"/>
                                        <p:tgtEl>
                                          <p:spTgt spid="6">
                                            <p:txEl>
                                              <p:pRg st="3" end="3"/>
                                            </p:txEl>
                                          </p:spTgt>
                                        </p:tgtEl>
                                        <p:attrNameLst>
                                          <p:attrName>ppt_y</p:attrName>
                                        </p:attrNameLst>
                                      </p:cBhvr>
                                      <p:tavLst>
                                        <p:tav tm="0">
                                          <p:val>
                                            <p:strVal val="#ppt_y+.05"/>
                                          </p:val>
                                        </p:tav>
                                        <p:tav tm="100000">
                                          <p:val>
                                            <p:strVal val="#ppt_y"/>
                                          </p:val>
                                        </p:tav>
                                      </p:tavLst>
                                    </p:anim>
                                  </p:childTnLst>
                                </p:cTn>
                              </p:par>
                              <p:par>
                                <p:cTn id="34" presetID="44" presetClass="entr" presetSubtype="0" fill="hold" grpId="0" nodeType="withEffect">
                                  <p:stCondLst>
                                    <p:cond delay="0"/>
                                  </p:stCondLst>
                                  <p:childTnLst>
                                    <p:set>
                                      <p:cBhvr>
                                        <p:cTn id="35" dur="1" fill="hold">
                                          <p:stCondLst>
                                            <p:cond delay="0"/>
                                          </p:stCondLst>
                                        </p:cTn>
                                        <p:tgtEl>
                                          <p:spTgt spid="6">
                                            <p:txEl>
                                              <p:pRg st="4" end="4"/>
                                            </p:txEl>
                                          </p:spTgt>
                                        </p:tgtEl>
                                        <p:attrNameLst>
                                          <p:attrName>style.visibility</p:attrName>
                                        </p:attrNameLst>
                                      </p:cBhvr>
                                      <p:to>
                                        <p:strVal val="visible"/>
                                      </p:to>
                                    </p:set>
                                    <p:animEffect transition="in" filter="fade">
                                      <p:cBhvr>
                                        <p:cTn id="36" dur="500"/>
                                        <p:tgtEl>
                                          <p:spTgt spid="6">
                                            <p:txEl>
                                              <p:pRg st="4" end="4"/>
                                            </p:txEl>
                                          </p:spTgt>
                                        </p:tgtEl>
                                      </p:cBhvr>
                                    </p:animEffect>
                                    <p:anim calcmode="lin" valueType="num">
                                      <p:cBhvr>
                                        <p:cTn id="3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8" dur="500" fill="hold"/>
                                        <p:tgtEl>
                                          <p:spTgt spid="6">
                                            <p:txEl>
                                              <p:pRg st="4" end="4"/>
                                            </p:txEl>
                                          </p:spTgt>
                                        </p:tgtEl>
                                        <p:attrNameLst>
                                          <p:attrName>ppt_y</p:attrName>
                                        </p:attrNameLst>
                                      </p:cBhvr>
                                      <p:tavLst>
                                        <p:tav tm="0">
                                          <p:val>
                                            <p:strVal val="#ppt_y+.05"/>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4" presetClass="entr" presetSubtype="0" fill="hold" grpId="0" nodeType="clickEffect">
                                  <p:stCondLst>
                                    <p:cond delay="0"/>
                                  </p:stCondLst>
                                  <p:childTnLst>
                                    <p:set>
                                      <p:cBhvr>
                                        <p:cTn id="42" dur="1" fill="hold">
                                          <p:stCondLst>
                                            <p:cond delay="0"/>
                                          </p:stCondLst>
                                        </p:cTn>
                                        <p:tgtEl>
                                          <p:spTgt spid="6">
                                            <p:txEl>
                                              <p:pRg st="5" end="5"/>
                                            </p:txEl>
                                          </p:spTgt>
                                        </p:tgtEl>
                                        <p:attrNameLst>
                                          <p:attrName>style.visibility</p:attrName>
                                        </p:attrNameLst>
                                      </p:cBhvr>
                                      <p:to>
                                        <p:strVal val="visible"/>
                                      </p:to>
                                    </p:set>
                                    <p:animEffect transition="in" filter="fade">
                                      <p:cBhvr>
                                        <p:cTn id="43" dur="500"/>
                                        <p:tgtEl>
                                          <p:spTgt spid="6">
                                            <p:txEl>
                                              <p:pRg st="5" end="5"/>
                                            </p:txEl>
                                          </p:spTgt>
                                        </p:tgtEl>
                                      </p:cBhvr>
                                    </p:animEffect>
                                    <p:anim calcmode="lin" valueType="num">
                                      <p:cBhvr>
                                        <p:cTn id="44"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45" dur="500" fill="hold"/>
                                        <p:tgtEl>
                                          <p:spTgt spid="6">
                                            <p:txEl>
                                              <p:pRg st="5" end="5"/>
                                            </p:txEl>
                                          </p:spTgt>
                                        </p:tgtEl>
                                        <p:attrNameLst>
                                          <p:attrName>ppt_y</p:attrName>
                                        </p:attrNameLst>
                                      </p:cBhvr>
                                      <p:tavLst>
                                        <p:tav tm="0">
                                          <p:val>
                                            <p:strVal val="#ppt_y+.05"/>
                                          </p:val>
                                        </p:tav>
                                        <p:tav tm="100000">
                                          <p:val>
                                            <p:strVal val="#ppt_y"/>
                                          </p:val>
                                        </p:tav>
                                      </p:tavLst>
                                    </p:anim>
                                  </p:childTnLst>
                                </p:cTn>
                              </p:par>
                              <p:par>
                                <p:cTn id="46" presetID="44" presetClass="entr" presetSubtype="0" fill="hold" grpId="0" nodeType="withEffect">
                                  <p:stCondLst>
                                    <p:cond delay="0"/>
                                  </p:stCondLst>
                                  <p:childTnLst>
                                    <p:set>
                                      <p:cBhvr>
                                        <p:cTn id="47" dur="1" fill="hold">
                                          <p:stCondLst>
                                            <p:cond delay="0"/>
                                          </p:stCondLst>
                                        </p:cTn>
                                        <p:tgtEl>
                                          <p:spTgt spid="6">
                                            <p:txEl>
                                              <p:pRg st="6" end="6"/>
                                            </p:txEl>
                                          </p:spTgt>
                                        </p:tgtEl>
                                        <p:attrNameLst>
                                          <p:attrName>style.visibility</p:attrName>
                                        </p:attrNameLst>
                                      </p:cBhvr>
                                      <p:to>
                                        <p:strVal val="visible"/>
                                      </p:to>
                                    </p:set>
                                    <p:animEffect transition="in" filter="fade">
                                      <p:cBhvr>
                                        <p:cTn id="48" dur="500"/>
                                        <p:tgtEl>
                                          <p:spTgt spid="6">
                                            <p:txEl>
                                              <p:pRg st="6" end="6"/>
                                            </p:txEl>
                                          </p:spTgt>
                                        </p:tgtEl>
                                      </p:cBhvr>
                                    </p:animEffect>
                                    <p:anim calcmode="lin" valueType="num">
                                      <p:cBhvr>
                                        <p:cTn id="4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50" dur="500" fill="hold"/>
                                        <p:tgtEl>
                                          <p:spTgt spid="6">
                                            <p:txEl>
                                              <p:pRg st="6" end="6"/>
                                            </p:txEl>
                                          </p:spTgt>
                                        </p:tgtEl>
                                        <p:attrNameLst>
                                          <p:attrName>ppt_y</p:attrName>
                                        </p:attrNameLst>
                                      </p:cBhvr>
                                      <p:tavLst>
                                        <p:tav tm="0">
                                          <p:val>
                                            <p:strVal val="#ppt_y+.05"/>
                                          </p:val>
                                        </p:tav>
                                        <p:tav tm="100000">
                                          <p:val>
                                            <p:strVal val="#ppt_y"/>
                                          </p:val>
                                        </p:tav>
                                      </p:tavLst>
                                    </p:anim>
                                  </p:childTnLst>
                                </p:cTn>
                              </p:par>
                              <p:par>
                                <p:cTn id="51" presetID="44" presetClass="entr" presetSubtype="0" fill="hold" grpId="0" nodeType="withEffect">
                                  <p:stCondLst>
                                    <p:cond delay="0"/>
                                  </p:stCondLst>
                                  <p:childTnLst>
                                    <p:set>
                                      <p:cBhvr>
                                        <p:cTn id="52" dur="1" fill="hold">
                                          <p:stCondLst>
                                            <p:cond delay="0"/>
                                          </p:stCondLst>
                                        </p:cTn>
                                        <p:tgtEl>
                                          <p:spTgt spid="6">
                                            <p:txEl>
                                              <p:pRg st="7" end="7"/>
                                            </p:txEl>
                                          </p:spTgt>
                                        </p:tgtEl>
                                        <p:attrNameLst>
                                          <p:attrName>style.visibility</p:attrName>
                                        </p:attrNameLst>
                                      </p:cBhvr>
                                      <p:to>
                                        <p:strVal val="visible"/>
                                      </p:to>
                                    </p:set>
                                    <p:animEffect transition="in" filter="fade">
                                      <p:cBhvr>
                                        <p:cTn id="53" dur="500"/>
                                        <p:tgtEl>
                                          <p:spTgt spid="6">
                                            <p:txEl>
                                              <p:pRg st="7" end="7"/>
                                            </p:txEl>
                                          </p:spTgt>
                                        </p:tgtEl>
                                      </p:cBhvr>
                                    </p:animEffect>
                                    <p:anim calcmode="lin" valueType="num">
                                      <p:cBhvr>
                                        <p:cTn id="54"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55" dur="500" fill="hold"/>
                                        <p:tgtEl>
                                          <p:spTgt spid="6">
                                            <p:txEl>
                                              <p:pRg st="7" end="7"/>
                                            </p:txEl>
                                          </p:spTgt>
                                        </p:tgtEl>
                                        <p:attrNameLst>
                                          <p:attrName>ppt_y</p:attrName>
                                        </p:attrNameLst>
                                      </p:cBhvr>
                                      <p:tavLst>
                                        <p:tav tm="0">
                                          <p:val>
                                            <p:strVal val="#ppt_y+.05"/>
                                          </p:val>
                                        </p:tav>
                                        <p:tav tm="100000">
                                          <p:val>
                                            <p:strVal val="#ppt_y"/>
                                          </p:val>
                                        </p:tav>
                                      </p:tavLst>
                                    </p:anim>
                                  </p:childTnLst>
                                </p:cTn>
                              </p:par>
                              <p:par>
                                <p:cTn id="56" presetID="44" presetClass="entr" presetSubtype="0" fill="hold" grpId="0" nodeType="withEffect">
                                  <p:stCondLst>
                                    <p:cond delay="0"/>
                                  </p:stCondLst>
                                  <p:childTnLst>
                                    <p:set>
                                      <p:cBhvr>
                                        <p:cTn id="57" dur="1" fill="hold">
                                          <p:stCondLst>
                                            <p:cond delay="0"/>
                                          </p:stCondLst>
                                        </p:cTn>
                                        <p:tgtEl>
                                          <p:spTgt spid="6">
                                            <p:txEl>
                                              <p:pRg st="8" end="8"/>
                                            </p:txEl>
                                          </p:spTgt>
                                        </p:tgtEl>
                                        <p:attrNameLst>
                                          <p:attrName>style.visibility</p:attrName>
                                        </p:attrNameLst>
                                      </p:cBhvr>
                                      <p:to>
                                        <p:strVal val="visible"/>
                                      </p:to>
                                    </p:set>
                                    <p:animEffect transition="in" filter="fade">
                                      <p:cBhvr>
                                        <p:cTn id="58" dur="500"/>
                                        <p:tgtEl>
                                          <p:spTgt spid="6">
                                            <p:txEl>
                                              <p:pRg st="8" end="8"/>
                                            </p:txEl>
                                          </p:spTgt>
                                        </p:tgtEl>
                                      </p:cBhvr>
                                    </p:animEffect>
                                    <p:anim calcmode="lin" valueType="num">
                                      <p:cBhvr>
                                        <p:cTn id="5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60" dur="500" fill="hold"/>
                                        <p:tgtEl>
                                          <p:spTgt spid="6">
                                            <p:txEl>
                                              <p:pRg st="8" end="8"/>
                                            </p:txEl>
                                          </p:spTgt>
                                        </p:tgtEl>
                                        <p:attrNameLst>
                                          <p:attrName>ppt_y</p:attrName>
                                        </p:attrNameLst>
                                      </p:cBhvr>
                                      <p:tavLst>
                                        <p:tav tm="0">
                                          <p:val>
                                            <p:strVal val="#ppt_y+.05"/>
                                          </p:val>
                                        </p:tav>
                                        <p:tav tm="100000">
                                          <p:val>
                                            <p:strVal val="#ppt_y"/>
                                          </p:val>
                                        </p:tav>
                                      </p:tavLst>
                                    </p:anim>
                                  </p:childTnLst>
                                </p:cTn>
                              </p:par>
                              <p:par>
                                <p:cTn id="61" presetID="44" presetClass="entr" presetSubtype="0" fill="hold" grpId="0" nodeType="withEffect">
                                  <p:stCondLst>
                                    <p:cond delay="0"/>
                                  </p:stCondLst>
                                  <p:childTnLst>
                                    <p:set>
                                      <p:cBhvr>
                                        <p:cTn id="62" dur="1" fill="hold">
                                          <p:stCondLst>
                                            <p:cond delay="0"/>
                                          </p:stCondLst>
                                        </p:cTn>
                                        <p:tgtEl>
                                          <p:spTgt spid="6">
                                            <p:txEl>
                                              <p:pRg st="9" end="9"/>
                                            </p:txEl>
                                          </p:spTgt>
                                        </p:tgtEl>
                                        <p:attrNameLst>
                                          <p:attrName>style.visibility</p:attrName>
                                        </p:attrNameLst>
                                      </p:cBhvr>
                                      <p:to>
                                        <p:strVal val="visible"/>
                                      </p:to>
                                    </p:set>
                                    <p:animEffect transition="in" filter="fade">
                                      <p:cBhvr>
                                        <p:cTn id="63" dur="500"/>
                                        <p:tgtEl>
                                          <p:spTgt spid="6">
                                            <p:txEl>
                                              <p:pRg st="9" end="9"/>
                                            </p:txEl>
                                          </p:spTgt>
                                        </p:tgtEl>
                                      </p:cBhvr>
                                    </p:animEffect>
                                    <p:anim calcmode="lin" valueType="num">
                                      <p:cBhvr>
                                        <p:cTn id="64"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p:cTn id="65" dur="500" fill="hold"/>
                                        <p:tgtEl>
                                          <p:spTgt spid="6">
                                            <p:txEl>
                                              <p:pRg st="9" end="9"/>
                                            </p:txEl>
                                          </p:spTgt>
                                        </p:tgtEl>
                                        <p:attrNameLst>
                                          <p:attrName>ppt_y</p:attrName>
                                        </p:attrNameLst>
                                      </p:cBhvr>
                                      <p:tavLst>
                                        <p:tav tm="0">
                                          <p:val>
                                            <p:strVal val="#ppt_y+.05"/>
                                          </p:val>
                                        </p:tav>
                                        <p:tav tm="100000">
                                          <p:val>
                                            <p:strVal val="#ppt_y"/>
                                          </p:val>
                                        </p:tav>
                                      </p:tavLst>
                                    </p:anim>
                                  </p:childTnLst>
                                </p:cTn>
                              </p:par>
                              <p:par>
                                <p:cTn id="66" presetID="44" presetClass="entr" presetSubtype="0" fill="hold" grpId="0" nodeType="withEffect">
                                  <p:stCondLst>
                                    <p:cond delay="0"/>
                                  </p:stCondLst>
                                  <p:childTnLst>
                                    <p:set>
                                      <p:cBhvr>
                                        <p:cTn id="67" dur="1" fill="hold">
                                          <p:stCondLst>
                                            <p:cond delay="0"/>
                                          </p:stCondLst>
                                        </p:cTn>
                                        <p:tgtEl>
                                          <p:spTgt spid="6">
                                            <p:txEl>
                                              <p:pRg st="10" end="10"/>
                                            </p:txEl>
                                          </p:spTgt>
                                        </p:tgtEl>
                                        <p:attrNameLst>
                                          <p:attrName>style.visibility</p:attrName>
                                        </p:attrNameLst>
                                      </p:cBhvr>
                                      <p:to>
                                        <p:strVal val="visible"/>
                                      </p:to>
                                    </p:set>
                                    <p:animEffect transition="in" filter="fade">
                                      <p:cBhvr>
                                        <p:cTn id="68" dur="500"/>
                                        <p:tgtEl>
                                          <p:spTgt spid="6">
                                            <p:txEl>
                                              <p:pRg st="10" end="10"/>
                                            </p:txEl>
                                          </p:spTgt>
                                        </p:tgtEl>
                                      </p:cBhvr>
                                    </p:animEffect>
                                    <p:anim calcmode="lin" valueType="num">
                                      <p:cBhvr>
                                        <p:cTn id="69"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p:cTn id="70" dur="500" fill="hold"/>
                                        <p:tgtEl>
                                          <p:spTgt spid="6">
                                            <p:txEl>
                                              <p:pRg st="10" end="10"/>
                                            </p:txEl>
                                          </p:spTgt>
                                        </p:tgtEl>
                                        <p:attrNameLst>
                                          <p:attrName>ppt_y</p:attrName>
                                        </p:attrNameLst>
                                      </p:cBhvr>
                                      <p:tavLst>
                                        <p:tav tm="0">
                                          <p:val>
                                            <p:strVal val="#ppt_y+.05"/>
                                          </p:val>
                                        </p:tav>
                                        <p:tav tm="100000">
                                          <p:val>
                                            <p:strVal val="#ppt_y"/>
                                          </p:val>
                                        </p:tav>
                                      </p:tavLst>
                                    </p:anim>
                                  </p:childTnLst>
                                </p:cTn>
                              </p:par>
                              <p:par>
                                <p:cTn id="71" presetID="44" presetClass="entr" presetSubtype="0" fill="hold" grpId="0" nodeType="withEffect">
                                  <p:stCondLst>
                                    <p:cond delay="0"/>
                                  </p:stCondLst>
                                  <p:childTnLst>
                                    <p:set>
                                      <p:cBhvr>
                                        <p:cTn id="72" dur="1" fill="hold">
                                          <p:stCondLst>
                                            <p:cond delay="0"/>
                                          </p:stCondLst>
                                        </p:cTn>
                                        <p:tgtEl>
                                          <p:spTgt spid="6">
                                            <p:txEl>
                                              <p:pRg st="11" end="11"/>
                                            </p:txEl>
                                          </p:spTgt>
                                        </p:tgtEl>
                                        <p:attrNameLst>
                                          <p:attrName>style.visibility</p:attrName>
                                        </p:attrNameLst>
                                      </p:cBhvr>
                                      <p:to>
                                        <p:strVal val="visible"/>
                                      </p:to>
                                    </p:set>
                                    <p:animEffect transition="in" filter="fade">
                                      <p:cBhvr>
                                        <p:cTn id="73" dur="500"/>
                                        <p:tgtEl>
                                          <p:spTgt spid="6">
                                            <p:txEl>
                                              <p:pRg st="11" end="11"/>
                                            </p:txEl>
                                          </p:spTgt>
                                        </p:tgtEl>
                                      </p:cBhvr>
                                    </p:animEffect>
                                    <p:anim calcmode="lin" valueType="num">
                                      <p:cBhvr>
                                        <p:cTn id="74"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p:cTn id="75" dur="500" fill="hold"/>
                                        <p:tgtEl>
                                          <p:spTgt spid="6">
                                            <p:txEl>
                                              <p:pRg st="11" end="11"/>
                                            </p:txEl>
                                          </p:spTgt>
                                        </p:tgtEl>
                                        <p:attrNameLst>
                                          <p:attrName>ppt_y</p:attrName>
                                        </p:attrNameLst>
                                      </p:cBhvr>
                                      <p:tavLst>
                                        <p:tav tm="0">
                                          <p:val>
                                            <p:strVal val="#ppt_y+.05"/>
                                          </p:val>
                                        </p:tav>
                                        <p:tav tm="100000">
                                          <p:val>
                                            <p:strVal val="#ppt_y"/>
                                          </p:val>
                                        </p:tav>
                                      </p:tavLst>
                                    </p:anim>
                                  </p:childTnLst>
                                </p:cTn>
                              </p:par>
                              <p:par>
                                <p:cTn id="76" presetID="44" presetClass="entr" presetSubtype="0" fill="hold" grpId="0" nodeType="withEffect">
                                  <p:stCondLst>
                                    <p:cond delay="0"/>
                                  </p:stCondLst>
                                  <p:childTnLst>
                                    <p:set>
                                      <p:cBhvr>
                                        <p:cTn id="77" dur="1" fill="hold">
                                          <p:stCondLst>
                                            <p:cond delay="0"/>
                                          </p:stCondLst>
                                        </p:cTn>
                                        <p:tgtEl>
                                          <p:spTgt spid="6">
                                            <p:txEl>
                                              <p:pRg st="12" end="12"/>
                                            </p:txEl>
                                          </p:spTgt>
                                        </p:tgtEl>
                                        <p:attrNameLst>
                                          <p:attrName>style.visibility</p:attrName>
                                        </p:attrNameLst>
                                      </p:cBhvr>
                                      <p:to>
                                        <p:strVal val="visible"/>
                                      </p:to>
                                    </p:set>
                                    <p:animEffect transition="in" filter="fade">
                                      <p:cBhvr>
                                        <p:cTn id="78" dur="500"/>
                                        <p:tgtEl>
                                          <p:spTgt spid="6">
                                            <p:txEl>
                                              <p:pRg st="12" end="12"/>
                                            </p:txEl>
                                          </p:spTgt>
                                        </p:tgtEl>
                                      </p:cBhvr>
                                    </p:animEffect>
                                    <p:anim calcmode="lin" valueType="num">
                                      <p:cBhvr>
                                        <p:cTn id="79" dur="500" fill="hold"/>
                                        <p:tgtEl>
                                          <p:spTgt spid="6">
                                            <p:txEl>
                                              <p:pRg st="12" end="12"/>
                                            </p:txEl>
                                          </p:spTgt>
                                        </p:tgtEl>
                                        <p:attrNameLst>
                                          <p:attrName>ppt_x</p:attrName>
                                        </p:attrNameLst>
                                      </p:cBhvr>
                                      <p:tavLst>
                                        <p:tav tm="0">
                                          <p:val>
                                            <p:strVal val="#ppt_x"/>
                                          </p:val>
                                        </p:tav>
                                        <p:tav tm="100000">
                                          <p:val>
                                            <p:strVal val="#ppt_x"/>
                                          </p:val>
                                        </p:tav>
                                      </p:tavLst>
                                    </p:anim>
                                    <p:anim calcmode="lin" valueType="num">
                                      <p:cBhvr>
                                        <p:cTn id="80" dur="500" fill="hold"/>
                                        <p:tgtEl>
                                          <p:spTgt spid="6">
                                            <p:txEl>
                                              <p:pRg st="12" end="12"/>
                                            </p:txEl>
                                          </p:spTgt>
                                        </p:tgtEl>
                                        <p:attrNameLst>
                                          <p:attrName>ppt_y</p:attrName>
                                        </p:attrNameLst>
                                      </p:cBhvr>
                                      <p:tavLst>
                                        <p:tav tm="0">
                                          <p:val>
                                            <p:strVal val="#ppt_y+.05"/>
                                          </p:val>
                                        </p:tav>
                                        <p:tav tm="100000">
                                          <p:val>
                                            <p:strVal val="#ppt_y"/>
                                          </p:val>
                                        </p:tav>
                                      </p:tavLst>
                                    </p:anim>
                                  </p:childTnLst>
                                </p:cTn>
                              </p:par>
                              <p:par>
                                <p:cTn id="81" presetID="44" presetClass="entr" presetSubtype="0" fill="hold" grpId="0" nodeType="withEffect">
                                  <p:stCondLst>
                                    <p:cond delay="0"/>
                                  </p:stCondLst>
                                  <p:childTnLst>
                                    <p:set>
                                      <p:cBhvr>
                                        <p:cTn id="82" dur="1" fill="hold">
                                          <p:stCondLst>
                                            <p:cond delay="0"/>
                                          </p:stCondLst>
                                        </p:cTn>
                                        <p:tgtEl>
                                          <p:spTgt spid="6">
                                            <p:txEl>
                                              <p:pRg st="13" end="13"/>
                                            </p:txEl>
                                          </p:spTgt>
                                        </p:tgtEl>
                                        <p:attrNameLst>
                                          <p:attrName>style.visibility</p:attrName>
                                        </p:attrNameLst>
                                      </p:cBhvr>
                                      <p:to>
                                        <p:strVal val="visible"/>
                                      </p:to>
                                    </p:set>
                                    <p:animEffect transition="in" filter="fade">
                                      <p:cBhvr>
                                        <p:cTn id="83" dur="500"/>
                                        <p:tgtEl>
                                          <p:spTgt spid="6">
                                            <p:txEl>
                                              <p:pRg st="13" end="13"/>
                                            </p:txEl>
                                          </p:spTgt>
                                        </p:tgtEl>
                                      </p:cBhvr>
                                    </p:animEffect>
                                    <p:anim calcmode="lin" valueType="num">
                                      <p:cBhvr>
                                        <p:cTn id="84" dur="500" fill="hold"/>
                                        <p:tgtEl>
                                          <p:spTgt spid="6">
                                            <p:txEl>
                                              <p:pRg st="13" end="13"/>
                                            </p:txEl>
                                          </p:spTgt>
                                        </p:tgtEl>
                                        <p:attrNameLst>
                                          <p:attrName>ppt_x</p:attrName>
                                        </p:attrNameLst>
                                      </p:cBhvr>
                                      <p:tavLst>
                                        <p:tav tm="0">
                                          <p:val>
                                            <p:strVal val="#ppt_x"/>
                                          </p:val>
                                        </p:tav>
                                        <p:tav tm="100000">
                                          <p:val>
                                            <p:strVal val="#ppt_x"/>
                                          </p:val>
                                        </p:tav>
                                      </p:tavLst>
                                    </p:anim>
                                    <p:anim calcmode="lin" valueType="num">
                                      <p:cBhvr>
                                        <p:cTn id="85" dur="500" fill="hold"/>
                                        <p:tgtEl>
                                          <p:spTgt spid="6">
                                            <p:txEl>
                                              <p:pRg st="13" end="13"/>
                                            </p:txEl>
                                          </p:spTgt>
                                        </p:tgtEl>
                                        <p:attrNameLst>
                                          <p:attrName>ppt_y</p:attrName>
                                        </p:attrNameLst>
                                      </p:cBhvr>
                                      <p:tavLst>
                                        <p:tav tm="0">
                                          <p:val>
                                            <p:strVal val="#ppt_y+.05"/>
                                          </p:val>
                                        </p:tav>
                                        <p:tav tm="100000">
                                          <p:val>
                                            <p:strVal val="#ppt_y"/>
                                          </p:val>
                                        </p:tav>
                                      </p:tavLst>
                                    </p:anim>
                                  </p:childTnLst>
                                </p:cTn>
                              </p:par>
                              <p:par>
                                <p:cTn id="86" presetID="44" presetClass="entr" presetSubtype="0" fill="hold" grpId="0" nodeType="withEffect">
                                  <p:stCondLst>
                                    <p:cond delay="0"/>
                                  </p:stCondLst>
                                  <p:childTnLst>
                                    <p:set>
                                      <p:cBhvr>
                                        <p:cTn id="87" dur="1" fill="hold">
                                          <p:stCondLst>
                                            <p:cond delay="0"/>
                                          </p:stCondLst>
                                        </p:cTn>
                                        <p:tgtEl>
                                          <p:spTgt spid="6">
                                            <p:txEl>
                                              <p:pRg st="14" end="14"/>
                                            </p:txEl>
                                          </p:spTgt>
                                        </p:tgtEl>
                                        <p:attrNameLst>
                                          <p:attrName>style.visibility</p:attrName>
                                        </p:attrNameLst>
                                      </p:cBhvr>
                                      <p:to>
                                        <p:strVal val="visible"/>
                                      </p:to>
                                    </p:set>
                                    <p:animEffect transition="in" filter="fade">
                                      <p:cBhvr>
                                        <p:cTn id="88" dur="500"/>
                                        <p:tgtEl>
                                          <p:spTgt spid="6">
                                            <p:txEl>
                                              <p:pRg st="14" end="14"/>
                                            </p:txEl>
                                          </p:spTgt>
                                        </p:tgtEl>
                                      </p:cBhvr>
                                    </p:animEffect>
                                    <p:anim calcmode="lin" valueType="num">
                                      <p:cBhvr>
                                        <p:cTn id="89" dur="500" fill="hold"/>
                                        <p:tgtEl>
                                          <p:spTgt spid="6">
                                            <p:txEl>
                                              <p:pRg st="14" end="14"/>
                                            </p:txEl>
                                          </p:spTgt>
                                        </p:tgtEl>
                                        <p:attrNameLst>
                                          <p:attrName>ppt_x</p:attrName>
                                        </p:attrNameLst>
                                      </p:cBhvr>
                                      <p:tavLst>
                                        <p:tav tm="0">
                                          <p:val>
                                            <p:strVal val="#ppt_x"/>
                                          </p:val>
                                        </p:tav>
                                        <p:tav tm="100000">
                                          <p:val>
                                            <p:strVal val="#ppt_x"/>
                                          </p:val>
                                        </p:tav>
                                      </p:tavLst>
                                    </p:anim>
                                    <p:anim calcmode="lin" valueType="num">
                                      <p:cBhvr>
                                        <p:cTn id="90" dur="500" fill="hold"/>
                                        <p:tgtEl>
                                          <p:spTgt spid="6">
                                            <p:txEl>
                                              <p:pRg st="14" end="14"/>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686800" cy="5546725"/>
          </a:xfrm>
        </p:spPr>
        <p:txBody>
          <a:bodyPr>
            <a:normAutofit lnSpcReduction="10000"/>
          </a:bodyPr>
          <a:lstStyle/>
          <a:p>
            <a:pPr>
              <a:buNone/>
            </a:pPr>
            <a:r>
              <a:rPr lang="en-US" b="1" u="sng" dirty="0" smtClean="0"/>
              <a:t>The Validation Report</a:t>
            </a:r>
            <a:endParaRPr lang="en-US" dirty="0" smtClean="0"/>
          </a:p>
          <a:p>
            <a:pPr>
              <a:buNone/>
            </a:pPr>
            <a:r>
              <a:rPr lang="en-US" sz="2400" dirty="0" smtClean="0"/>
              <a:t>A written report should be available after completion of the validation. If found acceptable, it should be approved and authorized (signed and dated). The report should include at least the following:</a:t>
            </a:r>
          </a:p>
          <a:p>
            <a:pPr lvl="0"/>
            <a:r>
              <a:rPr lang="en-US" sz="2400" dirty="0" smtClean="0"/>
              <a:t>Title and objective of study;</a:t>
            </a:r>
          </a:p>
          <a:p>
            <a:pPr lvl="0"/>
            <a:r>
              <a:rPr lang="en-US" sz="2400" dirty="0" smtClean="0"/>
              <a:t>Reference to protocol;</a:t>
            </a:r>
          </a:p>
          <a:p>
            <a:pPr lvl="0"/>
            <a:r>
              <a:rPr lang="en-US" sz="2400" dirty="0" smtClean="0"/>
              <a:t>Details of material;</a:t>
            </a:r>
          </a:p>
          <a:p>
            <a:pPr lvl="0"/>
            <a:r>
              <a:rPr lang="en-US" sz="2400" dirty="0" smtClean="0"/>
              <a:t>Equipment;</a:t>
            </a:r>
          </a:p>
          <a:p>
            <a:pPr lvl="0"/>
            <a:r>
              <a:rPr lang="en-US" sz="2400" dirty="0" smtClean="0"/>
              <a:t>Programmes and cycles used;</a:t>
            </a:r>
          </a:p>
          <a:p>
            <a:pPr lvl="0"/>
            <a:r>
              <a:rPr lang="en-US" sz="2400" dirty="0" smtClean="0"/>
              <a:t>Details of procedures and test methods;</a:t>
            </a:r>
          </a:p>
          <a:p>
            <a:pPr lvl="0"/>
            <a:r>
              <a:rPr lang="en-US" sz="2400" dirty="0" smtClean="0"/>
              <a:t>Results (compared with acceptance criteria); and</a:t>
            </a:r>
          </a:p>
          <a:p>
            <a:pPr lvl="0"/>
            <a:r>
              <a:rPr lang="en-US" sz="2400" dirty="0" smtClean="0"/>
              <a:t>Recommendations on the limit and criteria to be applied on future basis.</a:t>
            </a:r>
          </a:p>
          <a:p>
            <a:endParaRPr lang="en-US" sz="24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4A42DD3-70F6-4A37-8F34-DF58F15B3F96}" type="slidenum">
              <a:rPr lang="en-US" smtClean="0"/>
              <a:pPr/>
              <a:t>18</a:t>
            </a:fld>
            <a:endParaRPr lang="en-US"/>
          </a:p>
        </p:txBody>
      </p:sp>
      <p:sp>
        <p:nvSpPr>
          <p:cNvPr id="3" name="Rectangle 4"/>
          <p:cNvSpPr>
            <a:spLocks noChangeArrowheads="1"/>
          </p:cNvSpPr>
          <p:nvPr/>
        </p:nvSpPr>
        <p:spPr bwMode="auto">
          <a:xfrm>
            <a:off x="381000" y="533400"/>
            <a:ext cx="8337550" cy="1143000"/>
          </a:xfrm>
          <a:prstGeom prst="rect">
            <a:avLst/>
          </a:prstGeom>
          <a:noFill/>
          <a:ln w="9525">
            <a:noFill/>
            <a:miter lim="800000"/>
            <a:headEnd/>
            <a:tailEnd/>
          </a:ln>
          <a:effectLst/>
        </p:spPr>
        <p:txBody>
          <a:bodyPr anchor="b"/>
          <a:lstStyle/>
          <a:p>
            <a:pPr algn="ctr"/>
            <a:r>
              <a:rPr lang="en-US" sz="4400">
                <a:solidFill>
                  <a:schemeClr val="tx2"/>
                </a:solidFill>
              </a:rPr>
              <a:t>Validation: changes that require revalidation</a:t>
            </a:r>
            <a:endParaRPr lang="th-TH" sz="4400">
              <a:solidFill>
                <a:schemeClr val="tx2"/>
              </a:solidFill>
            </a:endParaRPr>
          </a:p>
        </p:txBody>
      </p:sp>
      <p:sp>
        <p:nvSpPr>
          <p:cNvPr id="4" name="Rectangle 5"/>
          <p:cNvSpPr>
            <a:spLocks noChangeArrowheads="1"/>
          </p:cNvSpPr>
          <p:nvPr/>
        </p:nvSpPr>
        <p:spPr bwMode="auto">
          <a:xfrm>
            <a:off x="381000" y="1905000"/>
            <a:ext cx="8337550" cy="4038600"/>
          </a:xfrm>
          <a:prstGeom prst="rect">
            <a:avLst/>
          </a:prstGeom>
          <a:noFill/>
          <a:ln w="9525">
            <a:noFill/>
            <a:miter lim="800000"/>
            <a:headEnd/>
            <a:tailEnd/>
          </a:ln>
          <a:effectLst/>
        </p:spPr>
        <p:txBody>
          <a:bodyPr/>
          <a:lstStyle/>
          <a:p>
            <a:pPr marL="342900" indent="-342900">
              <a:spcBef>
                <a:spcPct val="20000"/>
              </a:spcBef>
              <a:buFontTx/>
              <a:buChar char="•"/>
            </a:pPr>
            <a:r>
              <a:rPr lang="en-US" sz="3200"/>
              <a:t>Software changes; controllers</a:t>
            </a:r>
          </a:p>
          <a:p>
            <a:pPr marL="342900" indent="-342900">
              <a:spcBef>
                <a:spcPct val="20000"/>
              </a:spcBef>
              <a:buFontTx/>
              <a:buChar char="•"/>
            </a:pPr>
            <a:r>
              <a:rPr lang="en-US" sz="3200"/>
              <a:t>Site changes; operational changes</a:t>
            </a:r>
          </a:p>
          <a:p>
            <a:pPr marL="342900" indent="-342900">
              <a:spcBef>
                <a:spcPct val="20000"/>
              </a:spcBef>
              <a:buFontTx/>
              <a:buChar char="•"/>
            </a:pPr>
            <a:r>
              <a:rPr lang="en-US" sz="3200"/>
              <a:t>Change of source of material</a:t>
            </a:r>
          </a:p>
          <a:p>
            <a:pPr marL="342900" indent="-342900">
              <a:spcBef>
                <a:spcPct val="20000"/>
              </a:spcBef>
              <a:buFontTx/>
              <a:buChar char="•"/>
            </a:pPr>
            <a:r>
              <a:rPr lang="en-US" sz="3200"/>
              <a:t>Change in the process</a:t>
            </a:r>
          </a:p>
          <a:p>
            <a:pPr marL="342900" indent="-342900">
              <a:spcBef>
                <a:spcPct val="20000"/>
              </a:spcBef>
              <a:buFontTx/>
              <a:buChar char="•"/>
            </a:pPr>
            <a:r>
              <a:rPr lang="en-US" sz="3200"/>
              <a:t>Significant equipment changes</a:t>
            </a:r>
          </a:p>
          <a:p>
            <a:pPr marL="342900" indent="-342900">
              <a:spcBef>
                <a:spcPct val="20000"/>
              </a:spcBef>
              <a:buFontTx/>
              <a:buChar char="•"/>
            </a:pPr>
            <a:r>
              <a:rPr lang="en-US" sz="3200"/>
              <a:t>Production area changes</a:t>
            </a:r>
          </a:p>
          <a:p>
            <a:pPr marL="342900" indent="-342900">
              <a:spcBef>
                <a:spcPct val="20000"/>
              </a:spcBef>
              <a:buFontTx/>
              <a:buChar char="•"/>
            </a:pPr>
            <a:r>
              <a:rPr lang="en-US" sz="3200"/>
              <a:t>Support system changes</a:t>
            </a:r>
            <a:endParaRPr lang="th-TH" sz="32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763000" cy="6324600"/>
          </a:xfrm>
        </p:spPr>
        <p:txBody>
          <a:bodyPr>
            <a:normAutofit/>
          </a:bodyPr>
          <a:lstStyle/>
          <a:p>
            <a:pPr algn="ctr">
              <a:buNone/>
            </a:pPr>
            <a:r>
              <a:rPr lang="en-GB" altLang="en-GB" sz="4000" b="1" dirty="0" smtClean="0"/>
              <a:t>Analytical Method development  </a:t>
            </a:r>
          </a:p>
          <a:p>
            <a:pPr algn="ctr">
              <a:buNone/>
            </a:pPr>
            <a:endParaRPr lang="en-GB" altLang="en-GB" sz="4000" b="1" dirty="0" smtClean="0"/>
          </a:p>
          <a:p>
            <a:pPr marL="346075" indent="-346075"/>
            <a:r>
              <a:rPr lang="en-US" sz="2200" dirty="0" smtClean="0"/>
              <a:t>Specifications for materials and products, with standard test methods</a:t>
            </a:r>
          </a:p>
          <a:p>
            <a:pPr marL="346075" indent="-346075"/>
            <a:r>
              <a:rPr lang="en-US" sz="2200" dirty="0" smtClean="0"/>
              <a:t>Manufacturer to use “</a:t>
            </a:r>
            <a:r>
              <a:rPr lang="en-US" sz="2200" dirty="0" err="1" smtClean="0"/>
              <a:t>pharmacopoeial</a:t>
            </a:r>
            <a:r>
              <a:rPr lang="en-US" sz="2200" dirty="0" smtClean="0"/>
              <a:t> specifications and methods”, or suitably developed “non-</a:t>
            </a:r>
            <a:r>
              <a:rPr lang="en-US" sz="2200" dirty="0" err="1" smtClean="0"/>
              <a:t>pharmacopoeial</a:t>
            </a:r>
            <a:r>
              <a:rPr lang="en-US" sz="2200" dirty="0" smtClean="0"/>
              <a:t> specifications and methods” approved by national regulatory agencies. </a:t>
            </a:r>
          </a:p>
          <a:p>
            <a:pPr marL="346075" indent="-346075"/>
            <a:r>
              <a:rPr lang="en-US" sz="2200" dirty="0" smtClean="0"/>
              <a:t>Use well-characterized reference materials, with documented purity, in the validation study</a:t>
            </a:r>
          </a:p>
          <a:p>
            <a:pPr marL="401638" indent="-401638"/>
            <a:r>
              <a:rPr lang="en-US" sz="2200" dirty="0" smtClean="0"/>
              <a:t>Tests include:</a:t>
            </a:r>
          </a:p>
          <a:p>
            <a:pPr marL="969963" lvl="1" indent="-568325"/>
            <a:r>
              <a:rPr lang="en-US" sz="2200" i="1" dirty="0" smtClean="0"/>
              <a:t>identification tests </a:t>
            </a:r>
          </a:p>
          <a:p>
            <a:pPr marL="969963" lvl="1" indent="-568325"/>
            <a:r>
              <a:rPr lang="en-US" sz="2200" i="1" dirty="0" smtClean="0"/>
              <a:t>assay of drug substances and pharmaceutical products </a:t>
            </a:r>
          </a:p>
          <a:p>
            <a:pPr marL="969963" lvl="1" indent="-568325"/>
            <a:r>
              <a:rPr lang="en-US" sz="2200" i="1" dirty="0" smtClean="0"/>
              <a:t>content of impurities and limit tests for impurities</a:t>
            </a:r>
          </a:p>
          <a:p>
            <a:pPr marL="969963" lvl="1" indent="-568325"/>
            <a:r>
              <a:rPr lang="en-US" sz="2200" i="1" dirty="0" smtClean="0"/>
              <a:t>dissolution testing and determination of particle size</a:t>
            </a:r>
          </a:p>
          <a:p>
            <a:pPr marL="401638" indent="-401638"/>
            <a:r>
              <a:rPr lang="en-US" sz="2200" dirty="0" smtClean="0"/>
              <a:t>Results should be reliable, accurate and reproducible</a:t>
            </a:r>
          </a:p>
          <a:p>
            <a:pPr marL="346075" indent="-346075"/>
            <a:endParaRPr lang="en-US" sz="2400" dirty="0" smtClean="0"/>
          </a:p>
          <a:p>
            <a:endParaRPr lang="en-US" sz="28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lstStyle/>
          <a:p>
            <a:r>
              <a:rPr lang="en-US" dirty="0" smtClean="0"/>
              <a:t>LIST OF CONTENTS</a:t>
            </a:r>
            <a:endParaRPr lang="en-US" dirty="0"/>
          </a:p>
        </p:txBody>
      </p:sp>
      <p:sp>
        <p:nvSpPr>
          <p:cNvPr id="3" name="Content Placeholder 2"/>
          <p:cNvSpPr>
            <a:spLocks noGrp="1"/>
          </p:cNvSpPr>
          <p:nvPr>
            <p:ph idx="1"/>
          </p:nvPr>
        </p:nvSpPr>
        <p:spPr>
          <a:xfrm>
            <a:off x="304800" y="1295400"/>
            <a:ext cx="8686800" cy="4784725"/>
          </a:xfrm>
        </p:spPr>
        <p:txBody>
          <a:bodyPr>
            <a:normAutofit/>
          </a:bodyPr>
          <a:lstStyle/>
          <a:p>
            <a:pPr marL="457200" indent="-457200">
              <a:lnSpc>
                <a:spcPct val="90000"/>
              </a:lnSpc>
              <a:buAutoNum type="arabicPeriod"/>
            </a:pPr>
            <a:r>
              <a:rPr lang="en-US" sz="2800" dirty="0" smtClean="0">
                <a:latin typeface="Times New Roman" pitchFamily="18" charset="0"/>
              </a:rPr>
              <a:t>Process validation</a:t>
            </a:r>
          </a:p>
          <a:p>
            <a:pPr marL="457200" indent="-457200">
              <a:lnSpc>
                <a:spcPct val="90000"/>
              </a:lnSpc>
            </a:pPr>
            <a:r>
              <a:rPr lang="en-US" sz="2800" dirty="0" smtClean="0">
                <a:latin typeface="Times New Roman" pitchFamily="18" charset="0"/>
              </a:rPr>
              <a:t>Introduction </a:t>
            </a:r>
          </a:p>
          <a:p>
            <a:pPr marL="457200" indent="-457200">
              <a:lnSpc>
                <a:spcPct val="90000"/>
              </a:lnSpc>
            </a:pPr>
            <a:r>
              <a:rPr lang="en-US" sz="2400" dirty="0" smtClean="0">
                <a:latin typeface="Times New Roman" pitchFamily="18" charset="0"/>
              </a:rPr>
              <a:t>Type of validation </a:t>
            </a:r>
          </a:p>
          <a:p>
            <a:pPr marL="457200" indent="-457200">
              <a:lnSpc>
                <a:spcPct val="90000"/>
              </a:lnSpc>
            </a:pPr>
            <a:r>
              <a:rPr lang="en-US" sz="2400" dirty="0" smtClean="0">
                <a:latin typeface="Times New Roman" pitchFamily="18" charset="0"/>
              </a:rPr>
              <a:t>Stage of validation</a:t>
            </a:r>
          </a:p>
          <a:p>
            <a:pPr marL="457200" indent="-457200">
              <a:lnSpc>
                <a:spcPct val="90000"/>
              </a:lnSpc>
            </a:pPr>
            <a:r>
              <a:rPr lang="en-US" sz="2400" dirty="0" smtClean="0">
                <a:latin typeface="Times New Roman" pitchFamily="18" charset="0"/>
              </a:rPr>
              <a:t>Major phase of validation</a:t>
            </a:r>
          </a:p>
          <a:p>
            <a:pPr marL="457200" indent="-457200">
              <a:lnSpc>
                <a:spcPct val="90000"/>
              </a:lnSpc>
            </a:pPr>
            <a:r>
              <a:rPr lang="en-US" sz="2400" dirty="0" smtClean="0">
                <a:latin typeface="Times New Roman" pitchFamily="18" charset="0"/>
              </a:rPr>
              <a:t>SOP</a:t>
            </a:r>
          </a:p>
          <a:p>
            <a:pPr marL="457200" indent="-457200">
              <a:lnSpc>
                <a:spcPct val="90000"/>
              </a:lnSpc>
            </a:pPr>
            <a:r>
              <a:rPr lang="en-US" sz="2400" dirty="0" smtClean="0">
                <a:latin typeface="Times New Roman" pitchFamily="18" charset="0"/>
              </a:rPr>
              <a:t>Validation report</a:t>
            </a:r>
          </a:p>
          <a:p>
            <a:pPr marL="457200" indent="-457200">
              <a:lnSpc>
                <a:spcPct val="90000"/>
              </a:lnSpc>
            </a:pPr>
            <a:endParaRPr lang="en-US" sz="2400" dirty="0" smtClean="0">
              <a:latin typeface="Times New Roman" pitchFamily="18" charset="0"/>
            </a:endParaRPr>
          </a:p>
          <a:p>
            <a:pPr marL="457200" indent="-457200">
              <a:lnSpc>
                <a:spcPct val="90000"/>
              </a:lnSpc>
            </a:pPr>
            <a:endParaRPr lang="en-US" sz="2400" dirty="0" smtClean="0">
              <a:latin typeface="Times New Roman" pitchFamily="18" charset="0"/>
            </a:endParaRPr>
          </a:p>
          <a:p>
            <a:pPr marL="457200" indent="-457200">
              <a:lnSpc>
                <a:spcPct val="90000"/>
              </a:lnSpc>
            </a:pPr>
            <a:endParaRPr lang="en-US" sz="2400" dirty="0" smtClean="0"/>
          </a:p>
          <a:p>
            <a:endParaRPr lang="en-US" sz="24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838200"/>
          </a:xfrm>
        </p:spPr>
        <p:txBody>
          <a:bodyPr>
            <a:normAutofit/>
          </a:bodyPr>
          <a:lstStyle/>
          <a:p>
            <a:r>
              <a:rPr lang="en-US" sz="2400" b="1" cap="none" dirty="0" smtClean="0"/>
              <a:t>Quality element required for method development &amp; validation</a:t>
            </a:r>
            <a:endParaRPr lang="en-US" sz="2400" b="1" cap="none" dirty="0"/>
          </a:p>
        </p:txBody>
      </p:sp>
      <p:graphicFrame>
        <p:nvGraphicFramePr>
          <p:cNvPr id="5" name="Table Placeholder 4"/>
          <p:cNvGraphicFramePr>
            <a:graphicFrameLocks noGrp="1"/>
          </p:cNvGraphicFramePr>
          <p:nvPr>
            <p:ph type="tbl" idx="1"/>
          </p:nvPr>
        </p:nvGraphicFramePr>
        <p:xfrm>
          <a:off x="152400" y="1066800"/>
          <a:ext cx="8839200" cy="5501640"/>
        </p:xfrm>
        <a:graphic>
          <a:graphicData uri="http://schemas.openxmlformats.org/drawingml/2006/table">
            <a:tbl>
              <a:tblPr firstRow="1" bandRow="1">
                <a:tableStyleId>{5C22544A-7EE6-4342-B048-85BDC9FD1C3A}</a:tableStyleId>
              </a:tblPr>
              <a:tblGrid>
                <a:gridCol w="4419600"/>
                <a:gridCol w="4419600"/>
              </a:tblGrid>
              <a:tr h="370840">
                <a:tc>
                  <a:txBody>
                    <a:bodyPr/>
                    <a:lstStyle/>
                    <a:p>
                      <a:r>
                        <a:rPr lang="en-US" dirty="0" smtClean="0">
                          <a:solidFill>
                            <a:srgbClr val="FF0000"/>
                          </a:solidFill>
                        </a:rPr>
                        <a:t>Quality element</a:t>
                      </a:r>
                      <a:endParaRPr lang="en-US" dirty="0">
                        <a:solidFill>
                          <a:srgbClr val="FF0000"/>
                        </a:solidFill>
                      </a:endParaRPr>
                    </a:p>
                  </a:txBody>
                  <a:tcPr/>
                </a:tc>
                <a:tc>
                  <a:txBody>
                    <a:bodyPr/>
                    <a:lstStyle/>
                    <a:p>
                      <a:r>
                        <a:rPr lang="en-US" dirty="0" smtClean="0">
                          <a:solidFill>
                            <a:srgbClr val="FF0000"/>
                          </a:solidFill>
                        </a:rPr>
                        <a:t>Description</a:t>
                      </a:r>
                      <a:endParaRPr lang="en-US" dirty="0">
                        <a:solidFill>
                          <a:srgbClr val="FF0000"/>
                        </a:solidFill>
                      </a:endParaRPr>
                    </a:p>
                  </a:txBody>
                  <a:tcPr/>
                </a:tc>
              </a:tr>
              <a:tr h="370840">
                <a:tc>
                  <a:txBody>
                    <a:bodyPr/>
                    <a:lstStyle/>
                    <a:p>
                      <a:r>
                        <a:rPr lang="en-US" dirty="0" smtClean="0">
                          <a:solidFill>
                            <a:schemeClr val="tx1"/>
                          </a:solidFill>
                        </a:rPr>
                        <a:t>Quality  assurance unit</a:t>
                      </a:r>
                      <a:endParaRPr lang="en-US" dirty="0">
                        <a:solidFill>
                          <a:schemeClr val="tx1"/>
                        </a:solidFill>
                      </a:endParaRPr>
                    </a:p>
                  </a:txBody>
                  <a:tcPr/>
                </a:tc>
                <a:tc>
                  <a:txBody>
                    <a:bodyPr/>
                    <a:lstStyle/>
                    <a:p>
                      <a:r>
                        <a:rPr lang="en-US" dirty="0" err="1" smtClean="0"/>
                        <a:t>Resposible</a:t>
                      </a:r>
                      <a:r>
                        <a:rPr lang="en-US" dirty="0" smtClean="0"/>
                        <a:t> for the duties related to QA</a:t>
                      </a:r>
                      <a:endParaRPr lang="en-US" dirty="0"/>
                    </a:p>
                  </a:txBody>
                  <a:tcPr/>
                </a:tc>
              </a:tr>
              <a:tr h="370840">
                <a:tc>
                  <a:txBody>
                    <a:bodyPr/>
                    <a:lstStyle/>
                    <a:p>
                      <a:r>
                        <a:rPr lang="en-US" dirty="0" smtClean="0"/>
                        <a:t>Adequate laboratory facilities</a:t>
                      </a:r>
                      <a:endParaRPr lang="en-US" dirty="0"/>
                    </a:p>
                  </a:txBody>
                  <a:tcPr/>
                </a:tc>
                <a:tc>
                  <a:txBody>
                    <a:bodyPr/>
                    <a:lstStyle/>
                    <a:p>
                      <a:r>
                        <a:rPr lang="en-US" dirty="0" smtClean="0"/>
                        <a:t>Facilities with adequate space,</a:t>
                      </a:r>
                      <a:r>
                        <a:rPr lang="en-US" baseline="0" dirty="0" smtClean="0"/>
                        <a:t> appropriate environmental conditions , security, &amp; control system, including analytical instrumentation &amp; equipment</a:t>
                      </a:r>
                      <a:endParaRPr lang="en-US" dirty="0"/>
                    </a:p>
                  </a:txBody>
                  <a:tcPr/>
                </a:tc>
              </a:tr>
              <a:tr h="370840">
                <a:tc>
                  <a:txBody>
                    <a:bodyPr/>
                    <a:lstStyle/>
                    <a:p>
                      <a:r>
                        <a:rPr lang="en-US" dirty="0" smtClean="0"/>
                        <a:t>Quality personnel</a:t>
                      </a:r>
                      <a:endParaRPr lang="en-US" dirty="0"/>
                    </a:p>
                  </a:txBody>
                  <a:tcPr/>
                </a:tc>
                <a:tc>
                  <a:txBody>
                    <a:bodyPr/>
                    <a:lstStyle/>
                    <a:p>
                      <a:r>
                        <a:rPr lang="en-US" dirty="0" smtClean="0"/>
                        <a:t>Suitable employees with suitable education ,training &amp; experience to</a:t>
                      </a:r>
                      <a:r>
                        <a:rPr lang="en-US" baseline="0" dirty="0" smtClean="0"/>
                        <a:t> laboratory working</a:t>
                      </a:r>
                      <a:endParaRPr lang="en-US" dirty="0"/>
                    </a:p>
                  </a:txBody>
                  <a:tcPr/>
                </a:tc>
              </a:tr>
              <a:tr h="370840">
                <a:tc>
                  <a:txBody>
                    <a:bodyPr/>
                    <a:lstStyle/>
                    <a:p>
                      <a:r>
                        <a:rPr lang="en-US" dirty="0" smtClean="0"/>
                        <a:t>Training program</a:t>
                      </a:r>
                      <a:endParaRPr lang="en-US" dirty="0"/>
                    </a:p>
                  </a:txBody>
                  <a:tcPr/>
                </a:tc>
                <a:tc>
                  <a:txBody>
                    <a:bodyPr/>
                    <a:lstStyle/>
                    <a:p>
                      <a:r>
                        <a:rPr lang="en-US" dirty="0" smtClean="0"/>
                        <a:t>Provides effective regulatory, safety, procedural &amp; </a:t>
                      </a:r>
                      <a:r>
                        <a:rPr lang="en-US" dirty="0" err="1" smtClean="0"/>
                        <a:t>profeciency</a:t>
                      </a:r>
                      <a:r>
                        <a:rPr lang="en-US" dirty="0" smtClean="0"/>
                        <a:t> training</a:t>
                      </a:r>
                      <a:endParaRPr lang="en-US" dirty="0"/>
                    </a:p>
                  </a:txBody>
                  <a:tcPr/>
                </a:tc>
              </a:tr>
              <a:tr h="370840">
                <a:tc>
                  <a:txBody>
                    <a:bodyPr/>
                    <a:lstStyle/>
                    <a:p>
                      <a:r>
                        <a:rPr lang="en-US" dirty="0" smtClean="0"/>
                        <a:t>Written procedures</a:t>
                      </a:r>
                      <a:endParaRPr lang="en-US" dirty="0"/>
                    </a:p>
                  </a:txBody>
                  <a:tcPr/>
                </a:tc>
                <a:tc>
                  <a:txBody>
                    <a:bodyPr/>
                    <a:lstStyle/>
                    <a:p>
                      <a:r>
                        <a:rPr lang="en-US" dirty="0" smtClean="0"/>
                        <a:t>Such as</a:t>
                      </a:r>
                      <a:r>
                        <a:rPr lang="en-US" baseline="0" dirty="0" smtClean="0"/>
                        <a:t> SOP, testing procedures</a:t>
                      </a:r>
                      <a:endParaRPr lang="en-US" dirty="0"/>
                    </a:p>
                  </a:txBody>
                  <a:tcPr/>
                </a:tc>
              </a:tr>
              <a:tr h="370840">
                <a:tc>
                  <a:txBody>
                    <a:bodyPr/>
                    <a:lstStyle/>
                    <a:p>
                      <a:r>
                        <a:rPr lang="en-US" dirty="0" smtClean="0"/>
                        <a:t>Document control</a:t>
                      </a:r>
                      <a:endParaRPr lang="en-US" dirty="0"/>
                    </a:p>
                  </a:txBody>
                  <a:tcPr/>
                </a:tc>
                <a:tc>
                  <a:txBody>
                    <a:bodyPr/>
                    <a:lstStyle/>
                    <a:p>
                      <a:r>
                        <a:rPr lang="en-US" dirty="0" smtClean="0"/>
                        <a:t>Data handling &amp; management, report generation, record retention &amp; retrieval</a:t>
                      </a:r>
                      <a:endParaRPr lang="en-US" dirty="0"/>
                    </a:p>
                  </a:txBody>
                  <a:tcPr/>
                </a:tc>
              </a:tr>
              <a:tr h="370840">
                <a:tc>
                  <a:txBody>
                    <a:bodyPr/>
                    <a:lstStyle/>
                    <a:p>
                      <a:r>
                        <a:rPr lang="en-US" dirty="0" smtClean="0"/>
                        <a:t>Change control</a:t>
                      </a:r>
                      <a:endParaRPr lang="en-US" dirty="0"/>
                    </a:p>
                  </a:txBody>
                  <a:tcPr/>
                </a:tc>
                <a:tc>
                  <a:txBody>
                    <a:bodyPr/>
                    <a:lstStyle/>
                    <a:p>
                      <a:r>
                        <a:rPr lang="en-US" dirty="0" smtClean="0"/>
                        <a:t>Chronicles changes made to all of the quality elements</a:t>
                      </a:r>
                      <a:endParaRPr lang="en-US" dirty="0"/>
                    </a:p>
                  </a:txBody>
                  <a:tcPr/>
                </a:tc>
              </a:tr>
              <a:tr h="370840">
                <a:tc>
                  <a:txBody>
                    <a:bodyPr/>
                    <a:lstStyle/>
                    <a:p>
                      <a:r>
                        <a:rPr lang="en-US" dirty="0" smtClean="0"/>
                        <a:t>Internal audits</a:t>
                      </a:r>
                      <a:endParaRPr lang="en-US" dirty="0"/>
                    </a:p>
                  </a:txBody>
                  <a:tcPr/>
                </a:tc>
                <a:tc>
                  <a:txBody>
                    <a:bodyPr/>
                    <a:lstStyle/>
                    <a:p>
                      <a:r>
                        <a:rPr lang="en-US" dirty="0" smtClean="0"/>
                        <a:t>Demonstrate compliance &amp; all effectiveness to all of the quality elements</a:t>
                      </a:r>
                      <a:endParaRPr lang="en-US" dirty="0"/>
                    </a:p>
                  </a:txBody>
                  <a:tcPr/>
                </a:tc>
              </a:tr>
            </a:tbl>
          </a:graphicData>
        </a:graphic>
      </p:graphicFrame>
      <p:sp>
        <p:nvSpPr>
          <p:cNvPr id="7" name="Slide Number Placeholder 6"/>
          <p:cNvSpPr>
            <a:spLocks noGrp="1"/>
          </p:cNvSpPr>
          <p:nvPr>
            <p:ph type="sldNum" sz="quarter" idx="12"/>
          </p:nvPr>
        </p:nvSpPr>
        <p:spPr/>
        <p:txBody>
          <a:bodyPr/>
          <a:lstStyle/>
          <a:p>
            <a:pPr>
              <a:defRPr/>
            </a:pPr>
            <a:fld id="{322720EA-970E-41AA-BE4D-64596F2F0B11}"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838200"/>
          </a:xfrm>
        </p:spPr>
        <p:txBody>
          <a:bodyPr>
            <a:noAutofit/>
          </a:bodyPr>
          <a:lstStyle/>
          <a:p>
            <a:r>
              <a:rPr lang="en-US" sz="3200" b="1" dirty="0" smtClean="0">
                <a:solidFill>
                  <a:schemeClr val="tx1"/>
                </a:solidFill>
                <a:latin typeface="Times New Roman" pitchFamily="18" charset="0"/>
              </a:rPr>
              <a:t>Considerations Prior To Method Validation</a:t>
            </a:r>
            <a:endParaRPr lang="en-US" sz="3200" dirty="0"/>
          </a:p>
        </p:txBody>
      </p:sp>
      <p:sp>
        <p:nvSpPr>
          <p:cNvPr id="3" name="Content Placeholder 2"/>
          <p:cNvSpPr>
            <a:spLocks noGrp="1"/>
          </p:cNvSpPr>
          <p:nvPr>
            <p:ph idx="1"/>
          </p:nvPr>
        </p:nvSpPr>
        <p:spPr/>
        <p:txBody>
          <a:bodyPr>
            <a:normAutofit/>
          </a:bodyPr>
          <a:lstStyle/>
          <a:p>
            <a:r>
              <a:rPr lang="en-US" sz="2800" b="1" dirty="0" smtClean="0">
                <a:latin typeface="Times New Roman" pitchFamily="18" charset="0"/>
              </a:rPr>
              <a:t>Suitability of Instrument</a:t>
            </a:r>
          </a:p>
          <a:p>
            <a:pPr lvl="1"/>
            <a:r>
              <a:rPr lang="en-US" sz="2400" dirty="0" smtClean="0">
                <a:latin typeface="Times New Roman" pitchFamily="18" charset="0"/>
              </a:rPr>
              <a:t>Status of Qualification and Calibration</a:t>
            </a:r>
          </a:p>
          <a:p>
            <a:r>
              <a:rPr lang="en-US" sz="2800" b="1" dirty="0" smtClean="0">
                <a:latin typeface="Times New Roman" pitchFamily="18" charset="0"/>
              </a:rPr>
              <a:t>Suitability of Materials</a:t>
            </a:r>
          </a:p>
          <a:p>
            <a:pPr lvl="1"/>
            <a:r>
              <a:rPr lang="en-US" sz="2400" dirty="0" smtClean="0">
                <a:latin typeface="Times New Roman" pitchFamily="18" charset="0"/>
              </a:rPr>
              <a:t>Status of Reference Standards, Reagents, etc.</a:t>
            </a:r>
          </a:p>
          <a:p>
            <a:r>
              <a:rPr lang="en-US" sz="2800" b="1" dirty="0" smtClean="0">
                <a:latin typeface="Times New Roman" pitchFamily="18" charset="0"/>
              </a:rPr>
              <a:t>Suitability of Analyst</a:t>
            </a:r>
          </a:p>
          <a:p>
            <a:pPr lvl="1"/>
            <a:r>
              <a:rPr lang="en-US" sz="2400" dirty="0" smtClean="0">
                <a:latin typeface="Times New Roman" pitchFamily="18" charset="0"/>
              </a:rPr>
              <a:t>Status of Training and Qualification Records</a:t>
            </a:r>
          </a:p>
          <a:p>
            <a:r>
              <a:rPr lang="en-US" sz="2800" b="1" dirty="0" smtClean="0">
                <a:latin typeface="Times New Roman" pitchFamily="18" charset="0"/>
              </a:rPr>
              <a:t>Suitability of Documentation</a:t>
            </a:r>
          </a:p>
          <a:p>
            <a:pPr lvl="1"/>
            <a:r>
              <a:rPr lang="en-US" sz="2400" dirty="0" smtClean="0">
                <a:latin typeface="Times New Roman" pitchFamily="18" charset="0"/>
              </a:rPr>
              <a:t>Written analytical procedure and proper approved protocol with pre-established acceptance criteria.</a:t>
            </a:r>
          </a:p>
          <a:p>
            <a:endParaRPr lang="en-US" sz="24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57200"/>
            <a:ext cx="8686800" cy="5029200"/>
          </a:xfrm>
        </p:spPr>
        <p:txBody>
          <a:bodyPr>
            <a:normAutofit/>
          </a:bodyPr>
          <a:lstStyle/>
          <a:p>
            <a:pPr marL="723900" indent="-368300" algn="ctr">
              <a:buFont typeface="Wingdings" pitchFamily="2" charset="2"/>
              <a:buNone/>
            </a:pPr>
            <a:r>
              <a:rPr lang="en-US" dirty="0" smtClean="0"/>
              <a:t>[</a:t>
            </a:r>
            <a:r>
              <a:rPr lang="en-US" b="1" dirty="0" err="1" smtClean="0"/>
              <a:t>Pharmacopoeial</a:t>
            </a:r>
            <a:r>
              <a:rPr lang="en-US" b="1" dirty="0" smtClean="0"/>
              <a:t>/Non-</a:t>
            </a:r>
            <a:r>
              <a:rPr lang="en-US" b="1" dirty="0" err="1" smtClean="0"/>
              <a:t>pharmacopoeial</a:t>
            </a:r>
            <a:r>
              <a:rPr lang="en-US" b="1" dirty="0" smtClean="0"/>
              <a:t> methods</a:t>
            </a:r>
            <a:endParaRPr lang="en-US" dirty="0" smtClean="0"/>
          </a:p>
          <a:p>
            <a:pPr marL="401638" indent="-290513"/>
            <a:r>
              <a:rPr lang="en-US" sz="2800" b="1" dirty="0" err="1" smtClean="0"/>
              <a:t>Pharmacopoeial</a:t>
            </a:r>
            <a:r>
              <a:rPr lang="en-US" sz="2800" b="1" dirty="0" smtClean="0"/>
              <a:t> methods:</a:t>
            </a:r>
          </a:p>
          <a:p>
            <a:pPr marL="914400" lvl="1" indent="-457200"/>
            <a:r>
              <a:rPr lang="en-US" sz="2400" i="1" dirty="0" smtClean="0"/>
              <a:t>prove that the methods are suitable for routine use in the laboratory (verification)</a:t>
            </a:r>
          </a:p>
          <a:p>
            <a:pPr marL="914400" lvl="1" indent="-457200"/>
            <a:r>
              <a:rPr lang="en-US" sz="2400" i="1" dirty="0" smtClean="0"/>
              <a:t>for determination of content or impurities in products, demonstrate that method is specific for the substance under consideration (no placebo interference)</a:t>
            </a:r>
          </a:p>
          <a:p>
            <a:pPr marL="457200" indent="-290513"/>
            <a:r>
              <a:rPr lang="en-US" sz="2800" b="1" dirty="0" smtClean="0"/>
              <a:t>Non-</a:t>
            </a:r>
            <a:r>
              <a:rPr lang="en-US" sz="2800" b="1" dirty="0" err="1" smtClean="0"/>
              <a:t>pharmacopoeial</a:t>
            </a:r>
            <a:r>
              <a:rPr lang="en-US" sz="2800" b="1" dirty="0" smtClean="0"/>
              <a:t> methods:</a:t>
            </a:r>
            <a:endParaRPr lang="en-US" sz="2800" dirty="0" smtClean="0"/>
          </a:p>
          <a:p>
            <a:pPr marL="914400" lvl="1" indent="-401638"/>
            <a:r>
              <a:rPr lang="en-US" sz="2400" i="1" dirty="0" smtClean="0"/>
              <a:t>Should be appropriately validated</a:t>
            </a:r>
            <a:endParaRPr lang="en-GB" sz="2400" i="1" dirty="0" smtClean="0"/>
          </a:p>
          <a:p>
            <a:endParaRPr lang="en-US"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normAutofit fontScale="90000"/>
          </a:bodyPr>
          <a:lstStyle/>
          <a:p>
            <a:r>
              <a:rPr lang="en-US" b="1" dirty="0" smtClean="0">
                <a:solidFill>
                  <a:schemeClr val="tx1"/>
                </a:solidFill>
                <a:latin typeface="Times New Roman" pitchFamily="18" charset="0"/>
              </a:rPr>
              <a:t>Examples Of Methods That Require Validation Documentation</a:t>
            </a:r>
            <a:endParaRPr lang="en-US" dirty="0"/>
          </a:p>
        </p:txBody>
      </p:sp>
      <p:sp>
        <p:nvSpPr>
          <p:cNvPr id="3" name="Content Placeholder 2"/>
          <p:cNvSpPr>
            <a:spLocks noGrp="1"/>
          </p:cNvSpPr>
          <p:nvPr>
            <p:ph idx="1"/>
          </p:nvPr>
        </p:nvSpPr>
        <p:spPr/>
        <p:txBody>
          <a:bodyPr>
            <a:normAutofit/>
          </a:bodyPr>
          <a:lstStyle/>
          <a:p>
            <a:pPr>
              <a:lnSpc>
                <a:spcPct val="90000"/>
              </a:lnSpc>
            </a:pPr>
            <a:r>
              <a:rPr lang="en-US" sz="2400" dirty="0" smtClean="0">
                <a:solidFill>
                  <a:srgbClr val="000000"/>
                </a:solidFill>
                <a:latin typeface="Times New Roman" pitchFamily="18" charset="0"/>
              </a:rPr>
              <a:t>Chromatographic Methods </a:t>
            </a:r>
          </a:p>
          <a:p>
            <a:pPr>
              <a:lnSpc>
                <a:spcPct val="90000"/>
              </a:lnSpc>
            </a:pPr>
            <a:r>
              <a:rPr lang="en-US" sz="2400" dirty="0" err="1" smtClean="0">
                <a:solidFill>
                  <a:srgbClr val="000000"/>
                </a:solidFill>
                <a:latin typeface="Times New Roman" pitchFamily="18" charset="0"/>
              </a:rPr>
              <a:t>Spectrophotometric</a:t>
            </a:r>
            <a:r>
              <a:rPr lang="en-US" sz="2400" dirty="0" smtClean="0">
                <a:solidFill>
                  <a:srgbClr val="000000"/>
                </a:solidFill>
                <a:latin typeface="Times New Roman" pitchFamily="18" charset="0"/>
              </a:rPr>
              <a:t> Methods </a:t>
            </a:r>
          </a:p>
          <a:p>
            <a:pPr>
              <a:lnSpc>
                <a:spcPct val="90000"/>
              </a:lnSpc>
            </a:pPr>
            <a:r>
              <a:rPr lang="en-US" sz="2400" dirty="0" smtClean="0">
                <a:solidFill>
                  <a:srgbClr val="000000"/>
                </a:solidFill>
                <a:latin typeface="Times New Roman" pitchFamily="18" charset="0"/>
              </a:rPr>
              <a:t>Capillary Electrophoresis Methods</a:t>
            </a:r>
          </a:p>
          <a:p>
            <a:pPr>
              <a:lnSpc>
                <a:spcPct val="90000"/>
              </a:lnSpc>
            </a:pPr>
            <a:r>
              <a:rPr lang="en-US" sz="2400" dirty="0" smtClean="0">
                <a:solidFill>
                  <a:srgbClr val="000000"/>
                </a:solidFill>
                <a:latin typeface="Times New Roman" pitchFamily="18" charset="0"/>
              </a:rPr>
              <a:t>Particle Size Analysis Methods </a:t>
            </a:r>
          </a:p>
          <a:p>
            <a:pPr>
              <a:lnSpc>
                <a:spcPct val="90000"/>
              </a:lnSpc>
            </a:pPr>
            <a:r>
              <a:rPr lang="en-US" sz="2400" dirty="0" smtClean="0">
                <a:solidFill>
                  <a:srgbClr val="000000"/>
                </a:solidFill>
                <a:latin typeface="Times New Roman" pitchFamily="18" charset="0"/>
              </a:rPr>
              <a:t>Dissolution Methods</a:t>
            </a:r>
          </a:p>
          <a:p>
            <a:pPr>
              <a:lnSpc>
                <a:spcPct val="90000"/>
              </a:lnSpc>
            </a:pPr>
            <a:r>
              <a:rPr lang="en-US" sz="2400" dirty="0" smtClean="0">
                <a:solidFill>
                  <a:srgbClr val="000000"/>
                </a:solidFill>
                <a:latin typeface="Times New Roman" pitchFamily="18" charset="0"/>
              </a:rPr>
              <a:t>Titration Methods</a:t>
            </a:r>
          </a:p>
          <a:p>
            <a:pPr>
              <a:lnSpc>
                <a:spcPct val="90000"/>
              </a:lnSpc>
            </a:pPr>
            <a:r>
              <a:rPr lang="en-US" sz="2400" dirty="0" smtClean="0">
                <a:solidFill>
                  <a:srgbClr val="000000"/>
                </a:solidFill>
                <a:latin typeface="Times New Roman" pitchFamily="18" charset="0"/>
              </a:rPr>
              <a:t>Automated Analytical Methods</a:t>
            </a:r>
          </a:p>
          <a:p>
            <a:pPr>
              <a:buNone/>
            </a:pPr>
            <a:endParaRPr lang="en-US" sz="24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rPr>
              <a:t>Regulatory Approaches</a:t>
            </a:r>
            <a:endParaRPr lang="en-US" b="1" dirty="0"/>
          </a:p>
        </p:txBody>
      </p:sp>
      <p:sp>
        <p:nvSpPr>
          <p:cNvPr id="3" name="Content Placeholder 2"/>
          <p:cNvSpPr>
            <a:spLocks noGrp="1"/>
          </p:cNvSpPr>
          <p:nvPr>
            <p:ph idx="1"/>
          </p:nvPr>
        </p:nvSpPr>
        <p:spPr/>
        <p:txBody>
          <a:bodyPr>
            <a:normAutofit/>
          </a:bodyPr>
          <a:lstStyle/>
          <a:p>
            <a:r>
              <a:rPr lang="en-US" sz="2400" dirty="0" err="1" smtClean="0">
                <a:latin typeface="Times New Roman" pitchFamily="18" charset="0"/>
              </a:rPr>
              <a:t>Compendial</a:t>
            </a:r>
            <a:r>
              <a:rPr lang="en-US" sz="2400" dirty="0" smtClean="0">
                <a:latin typeface="Times New Roman" pitchFamily="18" charset="0"/>
              </a:rPr>
              <a:t> Analytical Procedures</a:t>
            </a:r>
          </a:p>
          <a:p>
            <a:r>
              <a:rPr lang="en-US" sz="2400" dirty="0" err="1" smtClean="0">
                <a:latin typeface="Times New Roman" pitchFamily="18" charset="0"/>
              </a:rPr>
              <a:t>Noncompendial</a:t>
            </a:r>
            <a:r>
              <a:rPr lang="en-US" sz="2400" dirty="0" smtClean="0">
                <a:latin typeface="Times New Roman" pitchFamily="18" charset="0"/>
              </a:rPr>
              <a:t> Analytical Procedures and Validation 	Requirements</a:t>
            </a:r>
          </a:p>
          <a:p>
            <a:pPr>
              <a:buNone/>
            </a:pPr>
            <a:endParaRPr lang="en-US" sz="2400" dirty="0" smtClean="0">
              <a:latin typeface="Times New Roman" pitchFamily="18" charset="0"/>
            </a:endParaRPr>
          </a:p>
          <a:p>
            <a:pPr>
              <a:buNone/>
            </a:pPr>
            <a:r>
              <a:rPr lang="en-US" b="1" dirty="0" smtClean="0">
                <a:latin typeface="Times New Roman" pitchFamily="18" charset="0"/>
              </a:rPr>
              <a:t>1. </a:t>
            </a:r>
            <a:r>
              <a:rPr lang="en-US" b="1" dirty="0" err="1" smtClean="0">
                <a:latin typeface="Times New Roman" pitchFamily="18" charset="0"/>
              </a:rPr>
              <a:t>Compendial</a:t>
            </a:r>
            <a:r>
              <a:rPr lang="en-US" b="1" dirty="0" smtClean="0">
                <a:latin typeface="Times New Roman" pitchFamily="18" charset="0"/>
              </a:rPr>
              <a:t> Analytical Procedures</a:t>
            </a:r>
          </a:p>
          <a:p>
            <a:r>
              <a:rPr lang="en-US" sz="2400" dirty="0" smtClean="0">
                <a:latin typeface="Times New Roman" pitchFamily="18" charset="0"/>
              </a:rPr>
              <a:t>The Analytical procedures in the USP 25/NF 20 are legally recognized under section 501(b) of the Federal Food, Drug and Cosmetic Act as the regulatory analytical procedures for the </a:t>
            </a:r>
            <a:r>
              <a:rPr lang="en-US" sz="2400" dirty="0" err="1" smtClean="0">
                <a:latin typeface="Times New Roman" pitchFamily="18" charset="0"/>
              </a:rPr>
              <a:t>compendial</a:t>
            </a:r>
            <a:r>
              <a:rPr lang="en-US" sz="2400" dirty="0" smtClean="0">
                <a:latin typeface="Times New Roman" pitchFamily="18" charset="0"/>
              </a:rPr>
              <a:t> items. </a:t>
            </a:r>
            <a:r>
              <a:rPr lang="en-US" sz="2400" b="1" dirty="0" smtClean="0">
                <a:latin typeface="Times New Roman" pitchFamily="18" charset="0"/>
              </a:rPr>
              <a:t>The suitability of these procedures must be verified under actual conditions of use</a:t>
            </a:r>
            <a:r>
              <a:rPr lang="en-US" sz="2400" dirty="0" smtClean="0">
                <a:latin typeface="Times New Roman" pitchFamily="18" charset="0"/>
              </a:rPr>
              <a:t>.</a:t>
            </a:r>
            <a:endParaRPr lang="en-US" sz="24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86800" cy="5622925"/>
          </a:xfrm>
        </p:spPr>
        <p:txBody>
          <a:bodyPr>
            <a:normAutofit/>
          </a:bodyPr>
          <a:lstStyle/>
          <a:p>
            <a:pPr marL="0" indent="0" algn="just">
              <a:lnSpc>
                <a:spcPct val="80000"/>
              </a:lnSpc>
              <a:buNone/>
            </a:pPr>
            <a:r>
              <a:rPr lang="en-US" sz="2400" dirty="0" smtClean="0">
                <a:latin typeface="Times New Roman" pitchFamily="18" charset="0"/>
              </a:rPr>
              <a:t>When using USP 25/NF 20 analytical procedures, the guidance recommends that information be provided for the following characteristics:</a:t>
            </a:r>
          </a:p>
          <a:p>
            <a:pPr lvl="1" algn="just">
              <a:lnSpc>
                <a:spcPct val="80000"/>
              </a:lnSpc>
            </a:pPr>
            <a:r>
              <a:rPr lang="en-US" sz="2400" dirty="0" smtClean="0">
                <a:latin typeface="Times New Roman" pitchFamily="18" charset="0"/>
              </a:rPr>
              <a:t>Specificity of the procedure</a:t>
            </a:r>
          </a:p>
          <a:p>
            <a:pPr lvl="1" algn="just">
              <a:lnSpc>
                <a:spcPct val="80000"/>
              </a:lnSpc>
            </a:pPr>
            <a:r>
              <a:rPr lang="en-US" sz="2400" dirty="0" smtClean="0">
                <a:latin typeface="Times New Roman" pitchFamily="18" charset="0"/>
              </a:rPr>
              <a:t>Stability of the sample solution</a:t>
            </a:r>
          </a:p>
          <a:p>
            <a:pPr lvl="1" algn="just">
              <a:lnSpc>
                <a:spcPct val="80000"/>
              </a:lnSpc>
            </a:pPr>
            <a:r>
              <a:rPr lang="en-US" sz="2400" dirty="0" smtClean="0">
                <a:latin typeface="Times New Roman" pitchFamily="18" charset="0"/>
              </a:rPr>
              <a:t>Intermediate precision</a:t>
            </a:r>
          </a:p>
          <a:p>
            <a:r>
              <a:rPr lang="en-US" sz="2400" dirty="0" err="1" smtClean="0">
                <a:latin typeface="Times New Roman" pitchFamily="18" charset="0"/>
              </a:rPr>
              <a:t>Compendial</a:t>
            </a:r>
            <a:r>
              <a:rPr lang="en-US" sz="2400" dirty="0" smtClean="0">
                <a:latin typeface="Times New Roman" pitchFamily="18" charset="0"/>
              </a:rPr>
              <a:t> analytical procedures may not be </a:t>
            </a:r>
            <a:r>
              <a:rPr lang="en-US" sz="2400" b="1" dirty="0" smtClean="0">
                <a:latin typeface="Times New Roman" pitchFamily="18" charset="0"/>
              </a:rPr>
              <a:t>stability indicating</a:t>
            </a:r>
            <a:r>
              <a:rPr lang="en-US" sz="2400" dirty="0" smtClean="0">
                <a:latin typeface="Times New Roman" pitchFamily="18" charset="0"/>
              </a:rPr>
              <a:t>, and this concern must be addressed when developing a drug product specification because formulation-based interference may not be considered in the monograph specifications.</a:t>
            </a:r>
          </a:p>
          <a:p>
            <a:endParaRPr lang="en-US" sz="24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1066800"/>
          </a:xfrm>
        </p:spPr>
        <p:txBody>
          <a:bodyPr>
            <a:normAutofit/>
          </a:bodyPr>
          <a:lstStyle/>
          <a:p>
            <a:r>
              <a:rPr lang="en-US" sz="3200" b="1" dirty="0" smtClean="0">
                <a:latin typeface="Times New Roman" pitchFamily="18" charset="0"/>
              </a:rPr>
              <a:t>2. </a:t>
            </a:r>
            <a:r>
              <a:rPr lang="en-US" sz="3200" b="1" dirty="0" err="1" smtClean="0">
                <a:latin typeface="Times New Roman" pitchFamily="18" charset="0"/>
              </a:rPr>
              <a:t>Noncompendial</a:t>
            </a:r>
            <a:r>
              <a:rPr lang="en-US" sz="3200" b="1" dirty="0" smtClean="0">
                <a:latin typeface="Times New Roman" pitchFamily="18" charset="0"/>
              </a:rPr>
              <a:t> Analytical  Procedures and Validation 	Requirements</a:t>
            </a:r>
            <a:endParaRPr lang="en-US" sz="3200" b="1" dirty="0"/>
          </a:p>
        </p:txBody>
      </p:sp>
      <p:sp>
        <p:nvSpPr>
          <p:cNvPr id="3" name="Content Placeholder 2"/>
          <p:cNvSpPr>
            <a:spLocks noGrp="1"/>
          </p:cNvSpPr>
          <p:nvPr>
            <p:ph idx="1"/>
          </p:nvPr>
        </p:nvSpPr>
        <p:spPr/>
        <p:txBody>
          <a:bodyPr>
            <a:normAutofit/>
          </a:bodyPr>
          <a:lstStyle/>
          <a:p>
            <a:r>
              <a:rPr lang="en-US" sz="2800" dirty="0" smtClean="0">
                <a:latin typeface="Times New Roman" pitchFamily="18" charset="0"/>
              </a:rPr>
              <a:t>The most widely applied validation characteristics for </a:t>
            </a:r>
            <a:r>
              <a:rPr lang="en-US" sz="2800" dirty="0" err="1" smtClean="0">
                <a:latin typeface="Times New Roman" pitchFamily="18" charset="0"/>
              </a:rPr>
              <a:t>noncompendial</a:t>
            </a:r>
            <a:r>
              <a:rPr lang="en-US" sz="2800" dirty="0" smtClean="0">
                <a:latin typeface="Times New Roman" pitchFamily="18" charset="0"/>
              </a:rPr>
              <a:t> procedure are accuracy, precision, specificity, detection limit, </a:t>
            </a:r>
            <a:r>
              <a:rPr lang="en-US" sz="2800" dirty="0" err="1" smtClean="0">
                <a:latin typeface="Times New Roman" pitchFamily="18" charset="0"/>
              </a:rPr>
              <a:t>quantitation</a:t>
            </a:r>
            <a:r>
              <a:rPr lang="en-US" sz="2800" dirty="0" smtClean="0">
                <a:latin typeface="Times New Roman" pitchFamily="18" charset="0"/>
              </a:rPr>
              <a:t> limit, linearity, range and robustness.</a:t>
            </a:r>
          </a:p>
          <a:p>
            <a:r>
              <a:rPr lang="en-US" sz="2800" dirty="0" smtClean="0">
                <a:latin typeface="Times New Roman" pitchFamily="18" charset="0"/>
              </a:rPr>
              <a:t>At the time of NDA and ANDA submission to FDA, the applications should contain the above validation information to support the adequacy of the analytical procedures.</a:t>
            </a:r>
          </a:p>
          <a:p>
            <a:pPr>
              <a:buNone/>
            </a:pPr>
            <a:endParaRPr lang="en-US" sz="28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838200"/>
          </a:xfrm>
        </p:spPr>
        <p:txBody>
          <a:bodyPr>
            <a:normAutofit fontScale="90000"/>
          </a:bodyPr>
          <a:lstStyle/>
          <a:p>
            <a:r>
              <a:rPr lang="en-US" sz="2800" b="1" dirty="0" smtClean="0"/>
              <a:t>VALIDATION MASTER PLAN (VMP) FOR ANALYTICAL METHODS</a:t>
            </a:r>
            <a:endParaRPr lang="en-US" sz="2800" b="1" dirty="0"/>
          </a:p>
        </p:txBody>
      </p:sp>
      <p:sp>
        <p:nvSpPr>
          <p:cNvPr id="31" name="Slide Number Placeholder 30"/>
          <p:cNvSpPr>
            <a:spLocks noGrp="1"/>
          </p:cNvSpPr>
          <p:nvPr>
            <p:ph type="sldNum" sz="quarter" idx="12"/>
          </p:nvPr>
        </p:nvSpPr>
        <p:spPr/>
        <p:txBody>
          <a:bodyPr/>
          <a:lstStyle/>
          <a:p>
            <a:fld id="{34A42DD3-70F6-4A37-8F34-DF58F15B3F96}" type="slidenum">
              <a:rPr lang="en-US" smtClean="0"/>
              <a:pPr/>
              <a:t>27</a:t>
            </a:fld>
            <a:endParaRPr lang="en-US"/>
          </a:p>
        </p:txBody>
      </p:sp>
      <p:sp>
        <p:nvSpPr>
          <p:cNvPr id="4" name="Rectangle 3"/>
          <p:cNvSpPr/>
          <p:nvPr/>
        </p:nvSpPr>
        <p:spPr>
          <a:xfrm>
            <a:off x="1143000" y="838200"/>
            <a:ext cx="7696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002060"/>
                </a:solidFill>
              </a:rPr>
              <a:t>Step 1 : select the validation team &amp; define the roles of each team member</a:t>
            </a:r>
            <a:endParaRPr lang="en-US" dirty="0">
              <a:solidFill>
                <a:srgbClr val="002060"/>
              </a:solidFill>
            </a:endParaRPr>
          </a:p>
        </p:txBody>
      </p:sp>
      <p:sp>
        <p:nvSpPr>
          <p:cNvPr id="6" name="Rectangle 5"/>
          <p:cNvSpPr/>
          <p:nvPr/>
        </p:nvSpPr>
        <p:spPr>
          <a:xfrm>
            <a:off x="1676400" y="1371600"/>
            <a:ext cx="5867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002060"/>
                </a:solidFill>
              </a:rPr>
              <a:t>Step 2 : define the </a:t>
            </a:r>
            <a:r>
              <a:rPr lang="en-US" dirty="0" err="1" smtClean="0">
                <a:solidFill>
                  <a:srgbClr val="002060"/>
                </a:solidFill>
              </a:rPr>
              <a:t>techanical</a:t>
            </a:r>
            <a:r>
              <a:rPr lang="en-US" dirty="0" smtClean="0">
                <a:solidFill>
                  <a:srgbClr val="002060"/>
                </a:solidFill>
              </a:rPr>
              <a:t> &amp; regulatory objectives</a:t>
            </a:r>
            <a:endParaRPr lang="en-US" dirty="0">
              <a:solidFill>
                <a:srgbClr val="002060"/>
              </a:solidFill>
            </a:endParaRPr>
          </a:p>
        </p:txBody>
      </p:sp>
      <p:sp>
        <p:nvSpPr>
          <p:cNvPr id="7" name="Rectangle 6"/>
          <p:cNvSpPr/>
          <p:nvPr/>
        </p:nvSpPr>
        <p:spPr>
          <a:xfrm>
            <a:off x="0" y="4419600"/>
            <a:ext cx="8763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002060"/>
                </a:solidFill>
              </a:rPr>
              <a:t>Step 7 : review the data Vs acceptance criteria set forth in the validation protocol ( A failure may change the  validation protocol , back to step 5, if necessary) </a:t>
            </a:r>
            <a:endParaRPr lang="en-US" dirty="0">
              <a:solidFill>
                <a:srgbClr val="002060"/>
              </a:solidFill>
            </a:endParaRPr>
          </a:p>
        </p:txBody>
      </p:sp>
      <p:sp>
        <p:nvSpPr>
          <p:cNvPr id="8" name="Rectangle 7"/>
          <p:cNvSpPr/>
          <p:nvPr/>
        </p:nvSpPr>
        <p:spPr>
          <a:xfrm>
            <a:off x="1219200" y="5334000"/>
            <a:ext cx="6172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r>
              <a:rPr lang="en-US" dirty="0" smtClean="0">
                <a:solidFill>
                  <a:srgbClr val="002060"/>
                </a:solidFill>
              </a:rPr>
              <a:t> Step 8 : write the final validation report</a:t>
            </a:r>
            <a:endParaRPr lang="en-US" dirty="0">
              <a:solidFill>
                <a:srgbClr val="002060"/>
              </a:solidFill>
            </a:endParaRPr>
          </a:p>
        </p:txBody>
      </p:sp>
      <p:sp>
        <p:nvSpPr>
          <p:cNvPr id="9" name="Rectangle 8"/>
          <p:cNvSpPr/>
          <p:nvPr/>
        </p:nvSpPr>
        <p:spPr>
          <a:xfrm>
            <a:off x="1905000" y="5943600"/>
            <a:ext cx="5105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r>
              <a:rPr lang="en-US" dirty="0" smtClean="0">
                <a:solidFill>
                  <a:srgbClr val="002060"/>
                </a:solidFill>
              </a:rPr>
              <a:t>Step 9 : ongoing evaluation of the method</a:t>
            </a:r>
            <a:endParaRPr lang="en-US" dirty="0">
              <a:solidFill>
                <a:srgbClr val="002060"/>
              </a:solidFill>
            </a:endParaRPr>
          </a:p>
        </p:txBody>
      </p:sp>
      <p:sp>
        <p:nvSpPr>
          <p:cNvPr id="10" name="Rectangle 9"/>
          <p:cNvSpPr/>
          <p:nvPr/>
        </p:nvSpPr>
        <p:spPr>
          <a:xfrm>
            <a:off x="2286000" y="6553200"/>
            <a:ext cx="4267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002060"/>
                </a:solidFill>
              </a:rPr>
              <a:t>Step 10 : revalidation of the method</a:t>
            </a:r>
            <a:endParaRPr lang="en-US" dirty="0">
              <a:solidFill>
                <a:srgbClr val="002060"/>
              </a:solidFill>
            </a:endParaRPr>
          </a:p>
        </p:txBody>
      </p:sp>
      <p:sp>
        <p:nvSpPr>
          <p:cNvPr id="11" name="Rectangle 10"/>
          <p:cNvSpPr/>
          <p:nvPr/>
        </p:nvSpPr>
        <p:spPr>
          <a:xfrm>
            <a:off x="1676400" y="1905000"/>
            <a:ext cx="4876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r>
              <a:rPr lang="en-US" dirty="0" smtClean="0">
                <a:solidFill>
                  <a:srgbClr val="002060"/>
                </a:solidFill>
              </a:rPr>
              <a:t>Step 3 : select the analytical technique</a:t>
            </a:r>
            <a:endParaRPr lang="en-US" dirty="0">
              <a:solidFill>
                <a:srgbClr val="002060"/>
              </a:solidFill>
            </a:endParaRPr>
          </a:p>
        </p:txBody>
      </p:sp>
      <p:sp>
        <p:nvSpPr>
          <p:cNvPr id="12" name="Rectangle 11"/>
          <p:cNvSpPr/>
          <p:nvPr/>
        </p:nvSpPr>
        <p:spPr>
          <a:xfrm>
            <a:off x="1524000" y="2514600"/>
            <a:ext cx="59436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a:t>
            </a:r>
            <a:r>
              <a:rPr lang="en-US" dirty="0" smtClean="0">
                <a:solidFill>
                  <a:srgbClr val="002060"/>
                </a:solidFill>
              </a:rPr>
              <a:t>Step 4 : develop &amp; document the analytical method</a:t>
            </a:r>
          </a:p>
        </p:txBody>
      </p:sp>
      <p:sp>
        <p:nvSpPr>
          <p:cNvPr id="13" name="Rectangle 12"/>
          <p:cNvSpPr/>
          <p:nvPr/>
        </p:nvSpPr>
        <p:spPr>
          <a:xfrm>
            <a:off x="457200" y="3124200"/>
            <a:ext cx="79248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002060"/>
                </a:solidFill>
              </a:rPr>
              <a:t>Step 5 : select the validation parameters &amp; prepare a validation protocol </a:t>
            </a:r>
            <a:endParaRPr lang="en-US" dirty="0">
              <a:solidFill>
                <a:srgbClr val="002060"/>
              </a:solidFill>
            </a:endParaRPr>
          </a:p>
        </p:txBody>
      </p:sp>
      <p:sp>
        <p:nvSpPr>
          <p:cNvPr id="14" name="Rectangle 13"/>
          <p:cNvSpPr/>
          <p:nvPr/>
        </p:nvSpPr>
        <p:spPr>
          <a:xfrm>
            <a:off x="2286000" y="3810000"/>
            <a:ext cx="4724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002060"/>
                </a:solidFill>
              </a:rPr>
              <a:t>Step 6 : perform &amp; document the validation</a:t>
            </a:r>
            <a:endParaRPr lang="en-US" dirty="0">
              <a:solidFill>
                <a:srgbClr val="002060"/>
              </a:solidFill>
            </a:endParaRPr>
          </a:p>
        </p:txBody>
      </p:sp>
      <p:cxnSp>
        <p:nvCxnSpPr>
          <p:cNvPr id="16" name="Straight Arrow Connector 15"/>
          <p:cNvCxnSpPr/>
          <p:nvPr/>
        </p:nvCxnSpPr>
        <p:spPr>
          <a:xfrm rot="5400000">
            <a:off x="4153694" y="1257300"/>
            <a:ext cx="227806"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rot="5400000">
            <a:off x="4153694" y="1790700"/>
            <a:ext cx="227806"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9" name="Straight Arrow Connector 18"/>
          <p:cNvCxnSpPr/>
          <p:nvPr/>
        </p:nvCxnSpPr>
        <p:spPr>
          <a:xfrm rot="5400000">
            <a:off x="4153694" y="2400300"/>
            <a:ext cx="227806"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rot="5400000">
            <a:off x="4153694" y="6438900"/>
            <a:ext cx="227806"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rot="5400000">
            <a:off x="4153694" y="5829300"/>
            <a:ext cx="227806"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rot="5400000">
            <a:off x="4115197" y="5181203"/>
            <a:ext cx="304006"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rot="5400000">
            <a:off x="4114800" y="4267200"/>
            <a:ext cx="3048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rot="5400000">
            <a:off x="4076700" y="3619500"/>
            <a:ext cx="3810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5" name="Straight Arrow Connector 24"/>
          <p:cNvCxnSpPr/>
          <p:nvPr/>
        </p:nvCxnSpPr>
        <p:spPr>
          <a:xfrm rot="5400000">
            <a:off x="4153694" y="3009900"/>
            <a:ext cx="227806"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5" name="Elbow Connector 34"/>
          <p:cNvCxnSpPr>
            <a:stCxn id="10" idx="3"/>
          </p:cNvCxnSpPr>
          <p:nvPr/>
        </p:nvCxnSpPr>
        <p:spPr>
          <a:xfrm flipV="1">
            <a:off x="6553200" y="3276600"/>
            <a:ext cx="2362200" cy="3429000"/>
          </a:xfrm>
          <a:prstGeom prst="bentConnector2">
            <a:avLst/>
          </a:prstGeom>
          <a:ln/>
        </p:spPr>
        <p:style>
          <a:lnRef idx="2">
            <a:schemeClr val="dk1"/>
          </a:lnRef>
          <a:fillRef idx="0">
            <a:schemeClr val="dk1"/>
          </a:fillRef>
          <a:effectRef idx="1">
            <a:schemeClr val="dk1"/>
          </a:effectRef>
          <a:fontRef idx="minor">
            <a:schemeClr val="tx1"/>
          </a:fontRef>
        </p:style>
      </p:cxnSp>
      <p:cxnSp>
        <p:nvCxnSpPr>
          <p:cNvPr id="27" name="Straight Arrow Connector 26"/>
          <p:cNvCxnSpPr/>
          <p:nvPr/>
        </p:nvCxnSpPr>
        <p:spPr>
          <a:xfrm rot="10800000">
            <a:off x="8534400" y="3275012"/>
            <a:ext cx="38100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9" name="Straight Connector 28"/>
          <p:cNvCxnSpPr>
            <a:stCxn id="7" idx="3"/>
          </p:cNvCxnSpPr>
          <p:nvPr/>
        </p:nvCxnSpPr>
        <p:spPr>
          <a:xfrm>
            <a:off x="8763000" y="4686300"/>
            <a:ext cx="152400" cy="38100"/>
          </a:xfrm>
          <a:prstGeom prst="line">
            <a:avLst/>
          </a:prstGeom>
        </p:spPr>
        <p:style>
          <a:lnRef idx="2">
            <a:schemeClr val="dk1"/>
          </a:lnRef>
          <a:fillRef idx="0">
            <a:schemeClr val="dk1"/>
          </a:fillRef>
          <a:effectRef idx="1">
            <a:schemeClr val="dk1"/>
          </a:effectRef>
          <a:fontRef idx="minor">
            <a:schemeClr val="tx1"/>
          </a:fontRef>
        </p:style>
      </p:cxnSp>
      <p:cxnSp>
        <p:nvCxnSpPr>
          <p:cNvPr id="36" name="Straight Arrow Connector 35"/>
          <p:cNvCxnSpPr/>
          <p:nvPr/>
        </p:nvCxnSpPr>
        <p:spPr>
          <a:xfrm rot="10800000">
            <a:off x="7543800" y="5486400"/>
            <a:ext cx="1371600" cy="15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38" name="Straight Connector 37"/>
          <p:cNvCxnSpPr>
            <a:endCxn id="9" idx="3"/>
          </p:cNvCxnSpPr>
          <p:nvPr/>
        </p:nvCxnSpPr>
        <p:spPr>
          <a:xfrm rot="10800000">
            <a:off x="7010400" y="6096000"/>
            <a:ext cx="1905000" cy="1588"/>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14600" y="0"/>
            <a:ext cx="40386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METHOD DEVELOPMENT</a:t>
            </a:r>
            <a:endParaRPr lang="en-US" dirty="0"/>
          </a:p>
        </p:txBody>
      </p:sp>
      <p:sp>
        <p:nvSpPr>
          <p:cNvPr id="5" name="Rectangle 4"/>
          <p:cNvSpPr/>
          <p:nvPr/>
        </p:nvSpPr>
        <p:spPr>
          <a:xfrm>
            <a:off x="1981200" y="609600"/>
            <a:ext cx="5105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Defining the technical requirement</a:t>
            </a:r>
          </a:p>
          <a:p>
            <a:r>
              <a:rPr lang="en-US" dirty="0" smtClean="0"/>
              <a:t>             Considering the required precision</a:t>
            </a:r>
          </a:p>
          <a:p>
            <a:r>
              <a:rPr lang="en-US" dirty="0" smtClean="0"/>
              <a:t>          Considering the required detection limit</a:t>
            </a:r>
            <a:endParaRPr lang="en-US" dirty="0"/>
          </a:p>
        </p:txBody>
      </p:sp>
      <p:sp>
        <p:nvSpPr>
          <p:cNvPr id="6" name="Rectangle 5"/>
          <p:cNvSpPr/>
          <p:nvPr/>
        </p:nvSpPr>
        <p:spPr>
          <a:xfrm>
            <a:off x="1981200" y="1905000"/>
            <a:ext cx="51054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Selecting  an analytical technique</a:t>
            </a:r>
          </a:p>
          <a:p>
            <a:r>
              <a:rPr lang="en-US" dirty="0" smtClean="0"/>
              <a:t>                         The analytical method</a:t>
            </a:r>
            <a:endParaRPr lang="en-US" dirty="0"/>
          </a:p>
        </p:txBody>
      </p:sp>
      <p:sp>
        <p:nvSpPr>
          <p:cNvPr id="7" name="Rectangle 6"/>
          <p:cNvSpPr/>
          <p:nvPr/>
        </p:nvSpPr>
        <p:spPr>
          <a:xfrm>
            <a:off x="0" y="2438400"/>
            <a:ext cx="89916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Using an </a:t>
            </a:r>
            <a:r>
              <a:rPr lang="en-US" dirty="0" err="1" smtClean="0"/>
              <a:t>Exisiting</a:t>
            </a:r>
            <a:r>
              <a:rPr lang="en-US" dirty="0" smtClean="0"/>
              <a:t> method      Modifying or optimizing an	       Developing a new analytical  </a:t>
            </a:r>
          </a:p>
          <a:p>
            <a:r>
              <a:rPr lang="en-US" dirty="0" smtClean="0"/>
              <a:t>                                                            Existing method                          </a:t>
            </a:r>
            <a:r>
              <a:rPr lang="en-US" dirty="0" err="1" smtClean="0"/>
              <a:t>method</a:t>
            </a:r>
            <a:r>
              <a:rPr lang="en-US" dirty="0" smtClean="0"/>
              <a:t>		</a:t>
            </a:r>
            <a:endParaRPr lang="en-US" dirty="0"/>
          </a:p>
        </p:txBody>
      </p:sp>
      <p:cxnSp>
        <p:nvCxnSpPr>
          <p:cNvPr id="9" name="Straight Connector 8"/>
          <p:cNvCxnSpPr/>
          <p:nvPr/>
        </p:nvCxnSpPr>
        <p:spPr>
          <a:xfrm rot="5400000">
            <a:off x="2552700" y="2705100"/>
            <a:ext cx="533400" cy="1588"/>
          </a:xfrm>
          <a:prstGeom prst="line">
            <a:avLst/>
          </a:prstGeom>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rot="5400000">
            <a:off x="5601494" y="2704306"/>
            <a:ext cx="533400" cy="1588"/>
          </a:xfrm>
          <a:prstGeom prst="line">
            <a:avLst/>
          </a:prstGeom>
        </p:spPr>
        <p:style>
          <a:lnRef idx="2">
            <a:schemeClr val="dk1"/>
          </a:lnRef>
          <a:fillRef idx="0">
            <a:schemeClr val="dk1"/>
          </a:fillRef>
          <a:effectRef idx="1">
            <a:schemeClr val="dk1"/>
          </a:effectRef>
          <a:fontRef idx="minor">
            <a:schemeClr val="tx1"/>
          </a:fontRef>
        </p:style>
      </p:cxnSp>
      <p:sp>
        <p:nvSpPr>
          <p:cNvPr id="11" name="Rectangle 10"/>
          <p:cNvSpPr/>
          <p:nvPr/>
        </p:nvSpPr>
        <p:spPr>
          <a:xfrm>
            <a:off x="2057400" y="3352800"/>
            <a:ext cx="50292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Demonstrating method feasibility</a:t>
            </a:r>
          </a:p>
          <a:p>
            <a:r>
              <a:rPr lang="en-US" dirty="0" smtClean="0"/>
              <a:t>             Developing system suitability</a:t>
            </a:r>
          </a:p>
          <a:p>
            <a:r>
              <a:rPr lang="en-US" dirty="0" smtClean="0"/>
              <a:t>             Documenting the analytical method</a:t>
            </a:r>
            <a:endParaRPr lang="en-US" dirty="0"/>
          </a:p>
        </p:txBody>
      </p:sp>
      <p:sp>
        <p:nvSpPr>
          <p:cNvPr id="12" name="Rectangle 11"/>
          <p:cNvSpPr/>
          <p:nvPr/>
        </p:nvSpPr>
        <p:spPr>
          <a:xfrm>
            <a:off x="2057400" y="4572000"/>
            <a:ext cx="50292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Reference Standard Qualification</a:t>
            </a:r>
            <a:endParaRPr lang="en-US" dirty="0"/>
          </a:p>
        </p:txBody>
      </p:sp>
      <p:sp>
        <p:nvSpPr>
          <p:cNvPr id="13" name="Rectangle 12"/>
          <p:cNvSpPr/>
          <p:nvPr/>
        </p:nvSpPr>
        <p:spPr>
          <a:xfrm>
            <a:off x="152400" y="4953000"/>
            <a:ext cx="8839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Qualification of a sourced                                    Qualification of a synthesized reference </a:t>
            </a:r>
          </a:p>
          <a:p>
            <a:r>
              <a:rPr lang="en-US" dirty="0" smtClean="0"/>
              <a:t>Reference  standard material                                                 Standard material</a:t>
            </a:r>
            <a:endParaRPr lang="en-US" dirty="0"/>
          </a:p>
        </p:txBody>
      </p:sp>
      <p:cxnSp>
        <p:nvCxnSpPr>
          <p:cNvPr id="15" name="Straight Connector 14"/>
          <p:cNvCxnSpPr>
            <a:stCxn id="13" idx="0"/>
            <a:endCxn id="13" idx="2"/>
          </p:cNvCxnSpPr>
          <p:nvPr/>
        </p:nvCxnSpPr>
        <p:spPr>
          <a:xfrm rot="16200000" flipH="1">
            <a:off x="4305300" y="5219700"/>
            <a:ext cx="533400" cy="1588"/>
          </a:xfrm>
          <a:prstGeom prst="line">
            <a:avLst/>
          </a:prstGeom>
        </p:spPr>
        <p:style>
          <a:lnRef idx="2">
            <a:schemeClr val="dk1"/>
          </a:lnRef>
          <a:fillRef idx="0">
            <a:schemeClr val="dk1"/>
          </a:fillRef>
          <a:effectRef idx="1">
            <a:schemeClr val="dk1"/>
          </a:effectRef>
          <a:fontRef idx="minor">
            <a:schemeClr val="tx1"/>
          </a:fontRef>
        </p:style>
      </p:cxnSp>
      <p:sp>
        <p:nvSpPr>
          <p:cNvPr id="16" name="Rectangle 15"/>
          <p:cNvSpPr/>
          <p:nvPr/>
        </p:nvSpPr>
        <p:spPr>
          <a:xfrm>
            <a:off x="2286000" y="5943600"/>
            <a:ext cx="46482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t>                      Method validation</a:t>
            </a:r>
            <a:endParaRPr lang="en-US" dirty="0"/>
          </a:p>
        </p:txBody>
      </p:sp>
      <p:sp>
        <p:nvSpPr>
          <p:cNvPr id="17" name="Rectangle 16"/>
          <p:cNvSpPr/>
          <p:nvPr/>
        </p:nvSpPr>
        <p:spPr>
          <a:xfrm>
            <a:off x="228600" y="6412468"/>
            <a:ext cx="8943474" cy="369332"/>
          </a:xfrm>
          <a:prstGeom prst="rect">
            <a:avLst/>
          </a:prstGeom>
        </p:spPr>
        <p:txBody>
          <a:bodyPr wrap="none">
            <a:spAutoFit/>
          </a:bodyPr>
          <a:lstStyle/>
          <a:p>
            <a:r>
              <a:rPr lang="en-US" b="1" dirty="0" smtClean="0">
                <a:latin typeface="+mj-lt"/>
              </a:rPr>
              <a:t>Figure : The validation process from method development to method validation </a:t>
            </a:r>
            <a:endParaRPr lang="en-US" b="1" dirty="0">
              <a:latin typeface="+mj-lt"/>
            </a:endParaRPr>
          </a:p>
        </p:txBody>
      </p:sp>
      <p:cxnSp>
        <p:nvCxnSpPr>
          <p:cNvPr id="19" name="Straight Arrow Connector 18"/>
          <p:cNvCxnSpPr/>
          <p:nvPr/>
        </p:nvCxnSpPr>
        <p:spPr>
          <a:xfrm rot="5400000">
            <a:off x="4267994" y="457200"/>
            <a:ext cx="304006"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rot="5400000">
            <a:off x="4267994" y="1752600"/>
            <a:ext cx="304006"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rot="5400000">
            <a:off x="4267994" y="5791200"/>
            <a:ext cx="304006"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rot="5400000">
            <a:off x="4267994" y="4418806"/>
            <a:ext cx="304006"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rot="5400000">
            <a:off x="4267994" y="3200400"/>
            <a:ext cx="304006" cy="794"/>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6" name="Slide Number Placeholder 25"/>
          <p:cNvSpPr>
            <a:spLocks noGrp="1"/>
          </p:cNvSpPr>
          <p:nvPr>
            <p:ph type="sldNum" sz="quarter" idx="12"/>
          </p:nvPr>
        </p:nvSpPr>
        <p:spPr/>
        <p:txBody>
          <a:bodyPr/>
          <a:lstStyle/>
          <a:p>
            <a:fld id="{34A42DD3-70F6-4A37-8F34-DF58F15B3F96}"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lstStyle/>
          <a:p>
            <a:r>
              <a:rPr lang="en-US" b="1" dirty="0" smtClean="0"/>
              <a:t>Elements of a Protocol</a:t>
            </a:r>
            <a:endParaRPr lang="en-US" dirty="0"/>
          </a:p>
        </p:txBody>
      </p:sp>
      <p:sp>
        <p:nvSpPr>
          <p:cNvPr id="3" name="Content Placeholder 2"/>
          <p:cNvSpPr>
            <a:spLocks noGrp="1"/>
          </p:cNvSpPr>
          <p:nvPr>
            <p:ph idx="1"/>
          </p:nvPr>
        </p:nvSpPr>
        <p:spPr>
          <a:xfrm>
            <a:off x="304800" y="1219200"/>
            <a:ext cx="8686800" cy="4860925"/>
          </a:xfrm>
        </p:spPr>
        <p:txBody>
          <a:bodyPr>
            <a:normAutofit/>
          </a:bodyPr>
          <a:lstStyle/>
          <a:p>
            <a:pPr>
              <a:lnSpc>
                <a:spcPct val="90000"/>
              </a:lnSpc>
            </a:pPr>
            <a:r>
              <a:rPr lang="en-US" sz="2800" b="1" dirty="0" smtClean="0">
                <a:latin typeface="Times New Roman" pitchFamily="18" charset="0"/>
              </a:rPr>
              <a:t>Specificity</a:t>
            </a:r>
          </a:p>
          <a:p>
            <a:pPr>
              <a:lnSpc>
                <a:spcPct val="90000"/>
              </a:lnSpc>
            </a:pPr>
            <a:r>
              <a:rPr lang="en-US" sz="2800" dirty="0" smtClean="0">
                <a:latin typeface="Times New Roman" pitchFamily="18" charset="0"/>
              </a:rPr>
              <a:t> </a:t>
            </a:r>
            <a:r>
              <a:rPr lang="en-US" sz="2800" b="1" dirty="0" smtClean="0">
                <a:latin typeface="Times New Roman" pitchFamily="18" charset="0"/>
              </a:rPr>
              <a:t>Linearity</a:t>
            </a:r>
          </a:p>
          <a:p>
            <a:pPr>
              <a:lnSpc>
                <a:spcPct val="90000"/>
              </a:lnSpc>
            </a:pPr>
            <a:r>
              <a:rPr lang="en-US" sz="2800" dirty="0" smtClean="0">
                <a:latin typeface="Times New Roman" pitchFamily="18" charset="0"/>
              </a:rPr>
              <a:t> </a:t>
            </a:r>
            <a:r>
              <a:rPr lang="en-US" sz="2800" b="1" dirty="0" smtClean="0">
                <a:latin typeface="Times New Roman" pitchFamily="18" charset="0"/>
              </a:rPr>
              <a:t>Accuracy and Range  </a:t>
            </a:r>
          </a:p>
          <a:p>
            <a:pPr>
              <a:lnSpc>
                <a:spcPct val="90000"/>
              </a:lnSpc>
            </a:pPr>
            <a:r>
              <a:rPr lang="en-US" sz="2800" dirty="0" smtClean="0">
                <a:latin typeface="Times New Roman" pitchFamily="18" charset="0"/>
              </a:rPr>
              <a:t> </a:t>
            </a:r>
            <a:r>
              <a:rPr lang="en-US" sz="2800" b="1" dirty="0" smtClean="0">
                <a:latin typeface="Times New Roman" pitchFamily="18" charset="0"/>
              </a:rPr>
              <a:t>LOD/LOQ</a:t>
            </a:r>
          </a:p>
          <a:p>
            <a:pPr>
              <a:lnSpc>
                <a:spcPct val="90000"/>
              </a:lnSpc>
            </a:pPr>
            <a:r>
              <a:rPr lang="en-US" sz="2800" dirty="0" smtClean="0">
                <a:latin typeface="Times New Roman" pitchFamily="18" charset="0"/>
              </a:rPr>
              <a:t> </a:t>
            </a:r>
            <a:r>
              <a:rPr lang="en-US" sz="2800" b="1" dirty="0" smtClean="0">
                <a:latin typeface="Times New Roman" pitchFamily="18" charset="0"/>
              </a:rPr>
              <a:t>Precision</a:t>
            </a:r>
          </a:p>
          <a:p>
            <a:pPr>
              <a:lnSpc>
                <a:spcPct val="90000"/>
              </a:lnSpc>
            </a:pPr>
            <a:r>
              <a:rPr lang="en-US" sz="2800" b="1" dirty="0" smtClean="0">
                <a:latin typeface="Times New Roman" pitchFamily="18" charset="0"/>
              </a:rPr>
              <a:t>Ruggedness</a:t>
            </a:r>
          </a:p>
          <a:p>
            <a:pPr>
              <a:lnSpc>
                <a:spcPct val="90000"/>
              </a:lnSpc>
            </a:pPr>
            <a:r>
              <a:rPr lang="en-US" sz="2800" dirty="0" smtClean="0">
                <a:latin typeface="Times New Roman" pitchFamily="18" charset="0"/>
              </a:rPr>
              <a:t> </a:t>
            </a:r>
            <a:r>
              <a:rPr lang="en-US" sz="2800" b="1" dirty="0" smtClean="0">
                <a:latin typeface="Times New Roman" pitchFamily="18" charset="0"/>
              </a:rPr>
              <a:t>Robustness (Ideally in MD Phase)</a:t>
            </a:r>
          </a:p>
          <a:p>
            <a:pPr>
              <a:lnSpc>
                <a:spcPct val="90000"/>
              </a:lnSpc>
            </a:pPr>
            <a:r>
              <a:rPr lang="en-US" sz="2800" b="1" dirty="0" smtClean="0">
                <a:latin typeface="Times New Roman" pitchFamily="18" charset="0"/>
              </a:rPr>
              <a:t> System Suitability Testing</a:t>
            </a:r>
          </a:p>
          <a:p>
            <a:pPr>
              <a:buNone/>
            </a:pPr>
            <a:endParaRPr lang="en-US" sz="24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rPr>
              <a:t>Method Validation</a:t>
            </a:r>
            <a:endParaRPr lang="en-US" dirty="0"/>
          </a:p>
        </p:txBody>
      </p:sp>
      <p:sp>
        <p:nvSpPr>
          <p:cNvPr id="3" name="Content Placeholder 2"/>
          <p:cNvSpPr>
            <a:spLocks noGrp="1"/>
          </p:cNvSpPr>
          <p:nvPr>
            <p:ph idx="1"/>
          </p:nvPr>
        </p:nvSpPr>
        <p:spPr/>
        <p:txBody>
          <a:bodyPr>
            <a:normAutofit lnSpcReduction="10000"/>
          </a:bodyPr>
          <a:lstStyle/>
          <a:p>
            <a:r>
              <a:rPr lang="en-US" b="1" dirty="0" smtClean="0">
                <a:latin typeface="Verdana" pitchFamily="34" charset="0"/>
              </a:rPr>
              <a:t>“</a:t>
            </a:r>
            <a:r>
              <a:rPr lang="en-US" dirty="0" smtClean="0">
                <a:latin typeface="+mj-lt"/>
              </a:rPr>
              <a:t>Method validation is the process of demonstrating that analytical procedures are suitable for their intended use and that they support the identity, strength, quality, purity and potency of the drug substances and drug products.</a:t>
            </a:r>
          </a:p>
          <a:p>
            <a:r>
              <a:rPr lang="en-US" u="sng" dirty="0" smtClean="0">
                <a:latin typeface="+mj-lt"/>
              </a:rPr>
              <a:t>Method validation is continuous process</a:t>
            </a:r>
            <a:r>
              <a:rPr lang="en-US" dirty="0" smtClean="0">
                <a:latin typeface="+mj-lt"/>
              </a:rPr>
              <a:t>. The goal is to insure confidence in the analytical data throughout product development.</a:t>
            </a:r>
          </a:p>
          <a:p>
            <a:endParaRPr lang="en-US" dirty="0" smtClean="0">
              <a:latin typeface="Times New Roman" pitchFamily="18" charset="0"/>
            </a:endParaRPr>
          </a:p>
          <a:p>
            <a:endParaRPr lang="en-US"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86800" cy="5775325"/>
          </a:xfrm>
        </p:spPr>
        <p:txBody>
          <a:bodyPr/>
          <a:lstStyle/>
          <a:p>
            <a:pPr>
              <a:buNone/>
            </a:pPr>
            <a:r>
              <a:rPr lang="en-US" b="1" dirty="0" smtClean="0">
                <a:latin typeface="Times New Roman" pitchFamily="18" charset="0"/>
              </a:rPr>
              <a:t>Specificity – </a:t>
            </a:r>
          </a:p>
          <a:p>
            <a:pPr marL="401638" indent="-401638"/>
            <a:r>
              <a:rPr lang="en-US" sz="2800" dirty="0" smtClean="0">
                <a:latin typeface="Times New Roman" pitchFamily="18" charset="0"/>
              </a:rPr>
              <a:t>The ability to accurately &amp; reproducible generate results that don’t false positive. </a:t>
            </a:r>
          </a:p>
          <a:p>
            <a:pPr marL="401638" indent="-401638"/>
            <a:r>
              <a:rPr lang="en-US" sz="2800" dirty="0" smtClean="0">
                <a:latin typeface="Times New Roman" pitchFamily="18" charset="0"/>
              </a:rPr>
              <a:t> Specificity is the freedom from interference caused by substances other than the intended compounds (impurities, </a:t>
            </a:r>
            <a:r>
              <a:rPr lang="en-US" sz="2800" dirty="0" err="1" smtClean="0">
                <a:latin typeface="Times New Roman" pitchFamily="18" charset="0"/>
              </a:rPr>
              <a:t>degradants</a:t>
            </a:r>
            <a:r>
              <a:rPr lang="en-US" sz="2800" dirty="0" smtClean="0">
                <a:latin typeface="Times New Roman" pitchFamily="18" charset="0"/>
              </a:rPr>
              <a:t>, matrix ).</a:t>
            </a:r>
          </a:p>
          <a:p>
            <a:pPr marL="401638" indent="-401638">
              <a:buNone/>
            </a:pPr>
            <a:endParaRPr lang="en-US" sz="2800" dirty="0" smtClean="0">
              <a:latin typeface="Times New Roman" pitchFamily="18" charset="0"/>
            </a:endParaRPr>
          </a:p>
          <a:p>
            <a:pPr marL="401638" indent="-401638">
              <a:buNone/>
            </a:pPr>
            <a:r>
              <a:rPr lang="en-US" sz="2800" b="1" dirty="0" smtClean="0">
                <a:latin typeface="Times New Roman" pitchFamily="18" charset="0"/>
              </a:rPr>
              <a:t>LINEARITY</a:t>
            </a:r>
            <a:r>
              <a:rPr lang="en-US" sz="2800" dirty="0" smtClean="0">
                <a:latin typeface="Times New Roman" pitchFamily="18" charset="0"/>
              </a:rPr>
              <a:t> - of an analytical procedure is its ability (within a given range) to obtain test results which are directly proportional to the concentration (amount) of analyte in the sample.</a:t>
            </a:r>
          </a:p>
          <a:p>
            <a:pPr marL="401638" indent="-401638">
              <a:buNone/>
            </a:pPr>
            <a:endParaRPr lang="en-US" sz="2800" dirty="0" smtClean="0">
              <a:latin typeface="Times New Roman" pitchFamily="18" charset="0"/>
            </a:endParaRPr>
          </a:p>
          <a:p>
            <a:pPr>
              <a:buNone/>
            </a:pPr>
            <a:endParaRPr lang="en-US" sz="2400" b="1" dirty="0" smtClean="0">
              <a:latin typeface="Times New Roman" pitchFamily="18" charset="0"/>
            </a:endParaRPr>
          </a:p>
          <a:p>
            <a:pPr>
              <a:buNone/>
            </a:pPr>
            <a:endParaRPr lang="en-US"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86800" cy="5851525"/>
          </a:xfrm>
        </p:spPr>
        <p:txBody>
          <a:bodyPr>
            <a:normAutofit/>
          </a:bodyPr>
          <a:lstStyle/>
          <a:p>
            <a:pPr>
              <a:lnSpc>
                <a:spcPct val="90000"/>
              </a:lnSpc>
            </a:pPr>
            <a:endParaRPr lang="en-US" sz="2400" b="1" dirty="0" smtClean="0">
              <a:latin typeface="Times New Roman" pitchFamily="18" charset="0"/>
            </a:endParaRPr>
          </a:p>
          <a:p>
            <a:pPr>
              <a:lnSpc>
                <a:spcPct val="90000"/>
              </a:lnSpc>
            </a:pPr>
            <a:r>
              <a:rPr lang="en-US" sz="2400" b="1" dirty="0" smtClean="0">
                <a:latin typeface="Times New Roman" pitchFamily="18" charset="0"/>
              </a:rPr>
              <a:t>DETERMINATION</a:t>
            </a:r>
            <a:r>
              <a:rPr lang="en-US" sz="2400" dirty="0" smtClean="0">
                <a:latin typeface="Times New Roman" pitchFamily="18" charset="0"/>
              </a:rPr>
              <a:t>- Linearity should be evaluated by visual inspection of a</a:t>
            </a:r>
            <a:r>
              <a:rPr lang="en-US" sz="2400" u="sng" dirty="0" smtClean="0">
                <a:latin typeface="Times New Roman" pitchFamily="18" charset="0"/>
              </a:rPr>
              <a:t> plot of signals as a function of analyte concentration or content</a:t>
            </a:r>
            <a:r>
              <a:rPr lang="en-US" sz="2400" dirty="0" smtClean="0">
                <a:latin typeface="Times New Roman" pitchFamily="18" charset="0"/>
              </a:rPr>
              <a:t>.</a:t>
            </a:r>
          </a:p>
          <a:p>
            <a:pPr marL="858838" indent="-858838">
              <a:lnSpc>
                <a:spcPct val="90000"/>
              </a:lnSpc>
              <a:spcBef>
                <a:spcPct val="50000"/>
              </a:spcBef>
              <a:buClrTx/>
              <a:buNone/>
            </a:pPr>
            <a:r>
              <a:rPr lang="en-US" sz="2400" dirty="0" smtClean="0">
                <a:latin typeface="Times New Roman" pitchFamily="18" charset="0"/>
              </a:rPr>
              <a:t>Note:- For the establishment of linearity, a minimum of five    concentrations is recommended.</a:t>
            </a:r>
          </a:p>
          <a:p>
            <a:pPr>
              <a:buNone/>
            </a:pPr>
            <a:endParaRPr lang="en-US" sz="2400" dirty="0" smtClean="0"/>
          </a:p>
          <a:p>
            <a:pPr>
              <a:buNone/>
            </a:pPr>
            <a:r>
              <a:rPr lang="en-US" sz="2400" b="1" dirty="0" smtClean="0">
                <a:latin typeface="Times New Roman" pitchFamily="18" charset="0"/>
              </a:rPr>
              <a:t>RANGE</a:t>
            </a:r>
            <a:r>
              <a:rPr lang="en-US" sz="2800" dirty="0" smtClean="0">
                <a:latin typeface="Times New Roman" pitchFamily="18" charset="0"/>
              </a:rPr>
              <a:t> - </a:t>
            </a:r>
            <a:r>
              <a:rPr lang="en-US" sz="2400" dirty="0" smtClean="0">
                <a:latin typeface="Times New Roman" pitchFamily="18" charset="0"/>
              </a:rPr>
              <a:t>of an analytical procedure is the interval between the upper and lower concentration (amounts) of analyte in the sample (including these concentrations) for which it has been demonstrated that the analytical procedure has a suitable level of precision, accuracy and linearity. </a:t>
            </a:r>
          </a:p>
          <a:p>
            <a:pPr>
              <a:buNone/>
            </a:pPr>
            <a:r>
              <a:rPr lang="en-US" sz="2400" dirty="0" smtClean="0">
                <a:latin typeface="Times New Roman" pitchFamily="18" charset="0"/>
              </a:rPr>
              <a:t>    The specified range is normally derived from linearity studies and depends on the intended application of the procedure.</a:t>
            </a:r>
          </a:p>
          <a:p>
            <a:pPr>
              <a:buNone/>
            </a:pPr>
            <a:endParaRPr lang="en-US" sz="2400" dirty="0" smtClean="0">
              <a:latin typeface="Times New Roman" pitchFamily="18" charset="0"/>
            </a:endParaRPr>
          </a:p>
          <a:p>
            <a:pPr>
              <a:buNone/>
            </a:pPr>
            <a:endParaRPr lang="en-US" sz="24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table2.gif (14893 Byte)"/>
          <p:cNvPicPr>
            <a:picLocks noChangeAspect="1" noChangeArrowheads="1"/>
          </p:cNvPicPr>
          <p:nvPr/>
        </p:nvPicPr>
        <p:blipFill>
          <a:blip r:embed="rId2"/>
          <a:srcRect/>
          <a:stretch>
            <a:fillRect/>
          </a:stretch>
        </p:blipFill>
        <p:spPr bwMode="auto">
          <a:xfrm>
            <a:off x="0" y="0"/>
            <a:ext cx="9144000" cy="64008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fld id="{34A42DD3-70F6-4A37-8F34-DF58F15B3F96}"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686800" cy="6019800"/>
          </a:xfrm>
        </p:spPr>
        <p:txBody>
          <a:bodyPr>
            <a:normAutofit lnSpcReduction="10000"/>
          </a:bodyPr>
          <a:lstStyle/>
          <a:p>
            <a:pPr>
              <a:lnSpc>
                <a:spcPct val="80000"/>
              </a:lnSpc>
              <a:buNone/>
            </a:pPr>
            <a:endParaRPr lang="en-US" b="1" dirty="0" smtClean="0">
              <a:latin typeface="Times New Roman" pitchFamily="18" charset="0"/>
            </a:endParaRPr>
          </a:p>
          <a:p>
            <a:pPr>
              <a:lnSpc>
                <a:spcPct val="80000"/>
              </a:lnSpc>
              <a:buNone/>
            </a:pPr>
            <a:r>
              <a:rPr lang="en-US" b="1" dirty="0" smtClean="0">
                <a:latin typeface="Times New Roman" pitchFamily="18" charset="0"/>
              </a:rPr>
              <a:t>ACCURACY -</a:t>
            </a:r>
            <a:r>
              <a:rPr lang="en-US" sz="2800" b="1" dirty="0" smtClean="0">
                <a:latin typeface="Times New Roman" pitchFamily="18" charset="0"/>
              </a:rPr>
              <a:t> </a:t>
            </a:r>
            <a:r>
              <a:rPr lang="en-US" sz="2400" dirty="0" smtClean="0">
                <a:latin typeface="Times New Roman" pitchFamily="18" charset="0"/>
              </a:rPr>
              <a:t>of an analytical method is the closeness of test results obtained by that method  to the true value.</a:t>
            </a:r>
          </a:p>
          <a:p>
            <a:pPr>
              <a:lnSpc>
                <a:spcPct val="80000"/>
              </a:lnSpc>
              <a:buNone/>
            </a:pPr>
            <a:endParaRPr lang="en-US" sz="600" dirty="0" smtClean="0">
              <a:latin typeface="Times New Roman" pitchFamily="18" charset="0"/>
            </a:endParaRPr>
          </a:p>
          <a:p>
            <a:pPr>
              <a:lnSpc>
                <a:spcPct val="80000"/>
              </a:lnSpc>
              <a:buNone/>
            </a:pPr>
            <a:r>
              <a:rPr lang="en-US" sz="2400" dirty="0" smtClean="0">
                <a:latin typeface="Times New Roman" pitchFamily="18" charset="0"/>
              </a:rPr>
              <a:t>This definition incorporate both precision &amp; specificity.</a:t>
            </a:r>
          </a:p>
          <a:p>
            <a:pPr>
              <a:lnSpc>
                <a:spcPct val="80000"/>
              </a:lnSpc>
              <a:buNone/>
            </a:pPr>
            <a:r>
              <a:rPr lang="en-US" sz="2400" dirty="0" smtClean="0">
                <a:latin typeface="Times New Roman" pitchFamily="18" charset="0"/>
              </a:rPr>
              <a:t>Accuracy is giving the laboratory &amp; clinician the right answer, &amp; describing the  conc. Of analyte that  actually present.</a:t>
            </a:r>
          </a:p>
          <a:p>
            <a:pPr>
              <a:spcBef>
                <a:spcPct val="50000"/>
              </a:spcBef>
              <a:buClrTx/>
              <a:buNone/>
            </a:pPr>
            <a:r>
              <a:rPr lang="en-US" sz="2400" dirty="0" smtClean="0">
                <a:latin typeface="Times New Roman" pitchFamily="18" charset="0"/>
              </a:rPr>
              <a:t>Note:- Accuracy should be assessed using a minimum of 9 determinations over a minimum of 3 concentration levels covering the specified range.</a:t>
            </a:r>
          </a:p>
          <a:p>
            <a:pPr>
              <a:spcBef>
                <a:spcPct val="50000"/>
              </a:spcBef>
              <a:buClrTx/>
              <a:buNone/>
            </a:pPr>
            <a:endParaRPr lang="en-US" sz="2400" dirty="0" smtClean="0">
              <a:latin typeface="Times New Roman" pitchFamily="18" charset="0"/>
            </a:endParaRPr>
          </a:p>
          <a:p>
            <a:pPr lvl="0">
              <a:lnSpc>
                <a:spcPct val="90000"/>
              </a:lnSpc>
              <a:buNone/>
              <a:defRPr/>
            </a:pPr>
            <a:r>
              <a:rPr lang="en-US" sz="2400" b="1" dirty="0" smtClean="0">
                <a:latin typeface="Times New Roman" pitchFamily="18" charset="0"/>
              </a:rPr>
              <a:t>PRECISION- </a:t>
            </a:r>
            <a:r>
              <a:rPr lang="en-US" sz="2400" dirty="0" smtClean="0">
                <a:latin typeface="Times New Roman" pitchFamily="18" charset="0"/>
              </a:rPr>
              <a:t> the reproducibility of replicate analyses at different levels of the analyte , within assay &amp; between assay. </a:t>
            </a:r>
          </a:p>
          <a:p>
            <a:pPr lvl="0">
              <a:lnSpc>
                <a:spcPct val="90000"/>
              </a:lnSpc>
              <a:buNone/>
              <a:defRPr/>
            </a:pPr>
            <a:r>
              <a:rPr lang="en-US" sz="2400" b="1" dirty="0" smtClean="0">
                <a:latin typeface="Times New Roman" pitchFamily="18" charset="0"/>
              </a:rPr>
              <a:t>Expression of Precision</a:t>
            </a:r>
          </a:p>
          <a:p>
            <a:pPr lvl="0">
              <a:lnSpc>
                <a:spcPct val="90000"/>
              </a:lnSpc>
              <a:buNone/>
              <a:defRPr/>
            </a:pPr>
            <a:r>
              <a:rPr lang="en-US" sz="2400" dirty="0" smtClean="0">
                <a:latin typeface="Times New Roman" pitchFamily="18" charset="0"/>
              </a:rPr>
              <a:t>    Repeatability</a:t>
            </a:r>
          </a:p>
          <a:p>
            <a:pPr lvl="0">
              <a:lnSpc>
                <a:spcPct val="90000"/>
              </a:lnSpc>
              <a:buNone/>
              <a:defRPr/>
            </a:pPr>
            <a:r>
              <a:rPr lang="en-US" sz="2400" dirty="0" smtClean="0">
                <a:latin typeface="Times New Roman" pitchFamily="18" charset="0"/>
              </a:rPr>
              <a:t>    Intermediate precision</a:t>
            </a:r>
          </a:p>
          <a:p>
            <a:pPr lvl="0">
              <a:lnSpc>
                <a:spcPct val="90000"/>
              </a:lnSpc>
              <a:buNone/>
              <a:defRPr/>
            </a:pPr>
            <a:r>
              <a:rPr lang="en-US" sz="2400" dirty="0" smtClean="0">
                <a:latin typeface="Times New Roman" pitchFamily="18" charset="0"/>
              </a:rPr>
              <a:t>    Reproducibility</a:t>
            </a:r>
          </a:p>
          <a:p>
            <a:pPr>
              <a:spcBef>
                <a:spcPct val="50000"/>
              </a:spcBef>
              <a:buClrTx/>
              <a:buNone/>
            </a:pPr>
            <a:endParaRPr lang="en-US" sz="2400" dirty="0" smtClean="0">
              <a:latin typeface="Times New Roman" pitchFamily="18" charset="0"/>
            </a:endParaRPr>
          </a:p>
          <a:p>
            <a:endParaRPr lang="en-US" sz="28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5699125"/>
          </a:xfrm>
        </p:spPr>
        <p:txBody>
          <a:bodyPr>
            <a:normAutofit/>
          </a:bodyPr>
          <a:lstStyle/>
          <a:p>
            <a:r>
              <a:rPr lang="en-US" sz="2800" b="1" dirty="0" smtClean="0">
                <a:latin typeface="Times New Roman" pitchFamily="18" charset="0"/>
              </a:rPr>
              <a:t>DETECTION LIMIT</a:t>
            </a:r>
            <a:r>
              <a:rPr lang="en-US" sz="2800" dirty="0" smtClean="0">
                <a:latin typeface="Times New Roman" pitchFamily="18" charset="0"/>
              </a:rPr>
              <a:t> of an individual analytical procedure is the lowest amount of analyte in a sample which can be detected but not necessarily </a:t>
            </a:r>
            <a:r>
              <a:rPr lang="en-US" sz="2800" dirty="0" err="1" smtClean="0">
                <a:latin typeface="Times New Roman" pitchFamily="18" charset="0"/>
              </a:rPr>
              <a:t>quantitated</a:t>
            </a:r>
            <a:r>
              <a:rPr lang="en-US" sz="2800" dirty="0" smtClean="0">
                <a:latin typeface="Times New Roman" pitchFamily="18" charset="0"/>
              </a:rPr>
              <a:t>, under the stated experimental conditions. </a:t>
            </a:r>
          </a:p>
          <a:p>
            <a:r>
              <a:rPr lang="en-US" sz="2800" dirty="0" smtClean="0">
                <a:latin typeface="Times New Roman" pitchFamily="18" charset="0"/>
              </a:rPr>
              <a:t>depending on whether the procedure is a non-instrumental or instrumental. </a:t>
            </a:r>
          </a:p>
          <a:p>
            <a:pPr marL="1435100" indent="-465138"/>
            <a:r>
              <a:rPr lang="en-US" sz="2000" dirty="0" smtClean="0">
                <a:latin typeface="+mj-lt"/>
              </a:rPr>
              <a:t>BASED ON VISUAL EXAMINATION</a:t>
            </a:r>
          </a:p>
          <a:p>
            <a:pPr marL="1435100" indent="-465138"/>
            <a:r>
              <a:rPr lang="en-US" sz="2000" dirty="0" smtClean="0">
                <a:latin typeface="+mj-lt"/>
              </a:rPr>
              <a:t>BASED ON SIGNAL TO NOISE RATIO</a:t>
            </a:r>
          </a:p>
          <a:p>
            <a:pPr marL="1435100" lvl="1" indent="-465138">
              <a:tabLst>
                <a:tab pos="812800" algn="l"/>
              </a:tabLst>
            </a:pPr>
            <a:r>
              <a:rPr lang="en-US" sz="2400" dirty="0" smtClean="0">
                <a:latin typeface="+mj-lt"/>
              </a:rPr>
              <a:t>standard deviation of the response and the slope</a:t>
            </a:r>
          </a:p>
          <a:p>
            <a:pPr marL="1435100" lvl="1" indent="-465138">
              <a:tabLst>
                <a:tab pos="812800" algn="l"/>
              </a:tabLst>
            </a:pPr>
            <a:r>
              <a:rPr lang="en-US" sz="2400" dirty="0" smtClean="0">
                <a:latin typeface="+mj-lt"/>
              </a:rPr>
              <a:t>standard deviation of the blank</a:t>
            </a:r>
          </a:p>
          <a:p>
            <a:pPr marL="1435100" lvl="1" indent="-465138">
              <a:tabLst>
                <a:tab pos="812800" algn="l"/>
              </a:tabLst>
            </a:pPr>
            <a:r>
              <a:rPr lang="en-US" sz="2400" dirty="0" smtClean="0">
                <a:latin typeface="+mj-lt"/>
              </a:rPr>
              <a:t>calibration curve</a:t>
            </a:r>
            <a:endParaRPr lang="en-GB" sz="1800" dirty="0" smtClean="0">
              <a:latin typeface="+mj-lt"/>
            </a:endParaRPr>
          </a:p>
          <a:p>
            <a:endParaRPr lang="en-US" sz="2400" dirty="0" smtClean="0">
              <a:latin typeface="Times New Roman" pitchFamily="18" charset="0"/>
            </a:endParaRPr>
          </a:p>
          <a:p>
            <a:endParaRPr lang="en-US" sz="28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5699125"/>
          </a:xfrm>
        </p:spPr>
        <p:txBody>
          <a:bodyPr>
            <a:normAutofit/>
          </a:bodyPr>
          <a:lstStyle/>
          <a:p>
            <a:r>
              <a:rPr lang="en-US" b="1" dirty="0" smtClean="0">
                <a:latin typeface="Times New Roman" pitchFamily="18" charset="0"/>
              </a:rPr>
              <a:t>QUANTITATION LIMIT</a:t>
            </a:r>
            <a:r>
              <a:rPr lang="en-US" dirty="0" smtClean="0">
                <a:latin typeface="Times New Roman" pitchFamily="18" charset="0"/>
              </a:rPr>
              <a:t> </a:t>
            </a:r>
            <a:r>
              <a:rPr lang="en-US" sz="2400" dirty="0" smtClean="0">
                <a:latin typeface="Arial" pitchFamily="34" charset="0"/>
                <a:cs typeface="Arial" pitchFamily="34" charset="0"/>
              </a:rPr>
              <a:t>of an individual analytical procedure is the lowest amount of analyte in a sample which can be quantitatively determined with suitable precision and accuracy. </a:t>
            </a:r>
          </a:p>
          <a:p>
            <a:pPr>
              <a:buNone/>
            </a:pPr>
            <a:endParaRPr lang="en-US" dirty="0" smtClean="0">
              <a:latin typeface="Times New Roman" pitchFamily="18" charset="0"/>
            </a:endParaRPr>
          </a:p>
          <a:p>
            <a:pPr>
              <a:buNone/>
            </a:pPr>
            <a:r>
              <a:rPr lang="en-US" sz="2800" b="1" dirty="0" smtClean="0">
                <a:latin typeface="Times New Roman" pitchFamily="18" charset="0"/>
              </a:rPr>
              <a:t>RUGGEDNESS </a:t>
            </a:r>
            <a:r>
              <a:rPr lang="en-US" sz="2800" dirty="0" smtClean="0">
                <a:latin typeface="Times New Roman" pitchFamily="18" charset="0"/>
              </a:rPr>
              <a:t>of an analytical method is the </a:t>
            </a:r>
            <a:r>
              <a:rPr lang="en-US" sz="2800" b="1" dirty="0" smtClean="0">
                <a:latin typeface="Times New Roman" pitchFamily="18" charset="0"/>
              </a:rPr>
              <a:t>degree of reproducibility of test results</a:t>
            </a:r>
            <a:r>
              <a:rPr lang="en-US" sz="2800" dirty="0" smtClean="0">
                <a:latin typeface="Times New Roman" pitchFamily="18" charset="0"/>
              </a:rPr>
              <a:t> obtained by the analysis of the same samples under a variety of conditions, such as different laboratories different analyst, different instruments, different lots of reagent, different elapsed assay times, different assay temperatures, different days, etc. </a:t>
            </a:r>
          </a:p>
          <a:p>
            <a:pPr>
              <a:buNone/>
            </a:pPr>
            <a:endParaRPr lang="en-US" sz="2800" dirty="0" smtClean="0">
              <a:latin typeface="Times New Roman" pitchFamily="18" charset="0"/>
            </a:endParaRPr>
          </a:p>
          <a:p>
            <a:pPr>
              <a:buNone/>
            </a:pPr>
            <a:endParaRPr lang="en-US"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019800"/>
          </a:xfrm>
        </p:spPr>
        <p:txBody>
          <a:bodyPr>
            <a:normAutofit/>
          </a:bodyPr>
          <a:lstStyle/>
          <a:p>
            <a:pPr>
              <a:buNone/>
            </a:pPr>
            <a:r>
              <a:rPr lang="en-US" sz="2800" b="1" dirty="0" smtClean="0">
                <a:latin typeface="Times New Roman" pitchFamily="18" charset="0"/>
              </a:rPr>
              <a:t>ROBUSTNESS - </a:t>
            </a:r>
            <a:r>
              <a:rPr lang="en-US" sz="2800" dirty="0" smtClean="0">
                <a:latin typeface="Times New Roman" pitchFamily="18" charset="0"/>
              </a:rPr>
              <a:t> of an analytical procedure is a </a:t>
            </a:r>
            <a:r>
              <a:rPr lang="en-US" sz="2800" b="1" dirty="0" smtClean="0">
                <a:latin typeface="Times New Roman" pitchFamily="18" charset="0"/>
              </a:rPr>
              <a:t>measure of its capacity to remain unaffected</a:t>
            </a:r>
            <a:r>
              <a:rPr lang="en-US" sz="2800" dirty="0" smtClean="0">
                <a:latin typeface="Times New Roman" pitchFamily="18" charset="0"/>
              </a:rPr>
              <a:t> by small, but deliberate variations in method parameters and provides an indication of its reliability during normal usage.</a:t>
            </a:r>
          </a:p>
          <a:p>
            <a:r>
              <a:rPr lang="en-US" sz="2800" dirty="0" smtClean="0">
                <a:latin typeface="Times New Roman" pitchFamily="18" charset="0"/>
              </a:rPr>
              <a:t>The evaluation of robustness should be considered during the development phase and depends on the type of procedure under study. </a:t>
            </a:r>
          </a:p>
          <a:p>
            <a:pPr>
              <a:buNone/>
            </a:pPr>
            <a:endParaRPr lang="en-US" sz="2400" dirty="0" smtClean="0">
              <a:latin typeface="Times New Roman" pitchFamily="18" charset="0"/>
            </a:endParaRPr>
          </a:p>
          <a:p>
            <a:pPr>
              <a:buNone/>
            </a:pPr>
            <a:r>
              <a:rPr lang="en-US" sz="2800" b="1" dirty="0" smtClean="0">
                <a:latin typeface="Times New Roman" pitchFamily="18" charset="0"/>
              </a:rPr>
              <a:t>SYSTEM SUITABILITY TESTING - </a:t>
            </a:r>
            <a:r>
              <a:rPr lang="en-US" sz="2800" dirty="0" smtClean="0">
                <a:latin typeface="Times New Roman" pitchFamily="18" charset="0"/>
              </a:rPr>
              <a:t> is an integral part of many analytical procedures. The tests are based on the concept that the equipment, electronics, analytical operations and samples to be analyzed constitute an integral system that can be evaluated as such.  </a:t>
            </a:r>
          </a:p>
          <a:p>
            <a:endParaRPr lang="en-US" sz="28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7" name="Slide Number Placeholder 6"/>
          <p:cNvSpPr>
            <a:spLocks noGrp="1"/>
          </p:cNvSpPr>
          <p:nvPr>
            <p:ph type="sldNum" sz="quarter" idx="12"/>
          </p:nvPr>
        </p:nvSpPr>
        <p:spPr/>
        <p:txBody>
          <a:bodyPr/>
          <a:lstStyle/>
          <a:p>
            <a:fld id="{34A42DD3-70F6-4A37-8F34-DF58F15B3F96}" type="slidenum">
              <a:rPr lang="en-US" smtClean="0"/>
              <a:pPr/>
              <a:t>37</a:t>
            </a:fld>
            <a:endParaRPr lang="en-US"/>
          </a:p>
        </p:txBody>
      </p:sp>
      <p:pic>
        <p:nvPicPr>
          <p:cNvPr id="4" name="Picture 7"/>
          <p:cNvPicPr>
            <a:picLocks noChangeAspect="1" noChangeArrowheads="1"/>
          </p:cNvPicPr>
          <p:nvPr/>
        </p:nvPicPr>
        <p:blipFill>
          <a:blip r:embed="rId2"/>
          <a:srcRect/>
          <a:stretch>
            <a:fillRect/>
          </a:stretch>
        </p:blipFill>
        <p:spPr>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3"/>
          <p:cNvSpPr txBox="1">
            <a:spLocks noChangeArrowheads="1"/>
          </p:cNvSpPr>
          <p:nvPr/>
        </p:nvSpPr>
        <p:spPr>
          <a:xfrm>
            <a:off x="152400" y="1600200"/>
            <a:ext cx="8991600" cy="4456113"/>
          </a:xfrm>
          <a:prstGeom prst="rect">
            <a:avLst/>
          </a:prstGeom>
        </p:spPr>
        <p:txBody>
          <a:bodyPr vert="horz">
            <a:normAutofit/>
          </a:bodyPr>
          <a:lstStyle/>
          <a:p>
            <a:pPr marL="346075" marR="0" lvl="1" indent="-346075" algn="l" defTabSz="914400" rtl="0" eaLnBrk="1" fontAlgn="auto" latinLnBrk="0" hangingPunct="1">
              <a:lnSpc>
                <a:spcPct val="90000"/>
              </a:lnSpc>
              <a:spcBef>
                <a:spcPct val="20000"/>
              </a:spcBef>
              <a:spcAft>
                <a:spcPts val="0"/>
              </a:spcAft>
              <a:buClr>
                <a:schemeClr val="accent1"/>
              </a:buClr>
              <a:buSzTx/>
              <a:buFont typeface="Wingdings" pitchFamily="2" charset="2"/>
              <a:buChar char="ü"/>
              <a:tabLst/>
              <a:defRPr/>
            </a:pPr>
            <a:r>
              <a:rPr kumimoji="0" lang="en-US" sz="2200" b="0" i="0" u="none" strike="noStrike" kern="1200" cap="none" spc="0" normalizeH="0" baseline="0" noProof="0" dirty="0" smtClean="0">
                <a:ln>
                  <a:noFill/>
                </a:ln>
                <a:solidFill>
                  <a:schemeClr val="tx2"/>
                </a:solidFill>
                <a:effectLst/>
                <a:uLnTx/>
                <a:uFillTx/>
                <a:latin typeface="Times New Roman" pitchFamily="18" charset="0"/>
                <a:ea typeface="+mn-ea"/>
                <a:cs typeface="+mn-cs"/>
              </a:rPr>
              <a:t>  </a:t>
            </a:r>
            <a:r>
              <a:rPr kumimoji="0" lang="en-US" sz="2200" b="0" i="0" u="none" strike="noStrike" kern="1200" cap="none" spc="0" normalizeH="0" baseline="0" noProof="0" dirty="0" smtClean="0">
                <a:ln>
                  <a:noFill/>
                </a:ln>
                <a:effectLst/>
                <a:uLnTx/>
                <a:uFillTx/>
                <a:latin typeface="Times New Roman" pitchFamily="18" charset="0"/>
                <a:ea typeface="+mn-ea"/>
                <a:cs typeface="+mn-cs"/>
              </a:rPr>
              <a:t> ICH-Q2A “Text on Validation of Analytical Procedure:(1994)</a:t>
            </a:r>
          </a:p>
          <a:p>
            <a:pPr marL="346075" marR="0" lvl="1" indent="-346075" algn="l" defTabSz="914400" rtl="0" eaLnBrk="1" fontAlgn="auto" latinLnBrk="0" hangingPunct="1">
              <a:lnSpc>
                <a:spcPct val="90000"/>
              </a:lnSpc>
              <a:spcBef>
                <a:spcPct val="20000"/>
              </a:spcBef>
              <a:spcAft>
                <a:spcPts val="0"/>
              </a:spcAft>
              <a:buClr>
                <a:schemeClr val="accent1"/>
              </a:buClr>
              <a:buSzTx/>
              <a:buFont typeface="Wingdings" pitchFamily="2" charset="2"/>
              <a:buChar char="ü"/>
              <a:tabLst/>
              <a:defRPr/>
            </a:pPr>
            <a:r>
              <a:rPr kumimoji="0" lang="en-US" sz="2200" b="0" i="0" u="none" strike="noStrike" kern="1200" cap="none" spc="0" normalizeH="0" baseline="0" noProof="0" dirty="0" smtClean="0">
                <a:ln>
                  <a:noFill/>
                </a:ln>
                <a:effectLst/>
                <a:uLnTx/>
                <a:uFillTx/>
                <a:latin typeface="Times New Roman" pitchFamily="18" charset="0"/>
                <a:ea typeface="+mn-ea"/>
                <a:cs typeface="+mn-cs"/>
              </a:rPr>
              <a:t>   ICH-Q2B “Validation of Analytical Procedures: Methodology: (1995)</a:t>
            </a:r>
          </a:p>
          <a:p>
            <a:pPr marL="346075" marR="0" lvl="1" indent="-346075" algn="l" defTabSz="914400" rtl="0" eaLnBrk="1" fontAlgn="auto" latinLnBrk="0" hangingPunct="1">
              <a:lnSpc>
                <a:spcPct val="90000"/>
              </a:lnSpc>
              <a:spcBef>
                <a:spcPct val="20000"/>
              </a:spcBef>
              <a:spcAft>
                <a:spcPts val="0"/>
              </a:spcAft>
              <a:buClr>
                <a:schemeClr val="accent1"/>
              </a:buClr>
              <a:buSzTx/>
              <a:buFont typeface="Wingdings" pitchFamily="2" charset="2"/>
              <a:buChar char="ü"/>
              <a:tabLst/>
              <a:defRPr/>
            </a:pPr>
            <a:r>
              <a:rPr kumimoji="0" lang="en-US" sz="2200" b="0" i="0" u="none" strike="noStrike" kern="1200" cap="none" spc="0" normalizeH="0" baseline="0" noProof="0" dirty="0" smtClean="0">
                <a:ln>
                  <a:noFill/>
                </a:ln>
                <a:effectLst/>
                <a:uLnTx/>
                <a:uFillTx/>
                <a:latin typeface="Times New Roman" pitchFamily="18" charset="0"/>
                <a:ea typeface="+mn-ea"/>
                <a:cs typeface="+mn-cs"/>
              </a:rPr>
              <a:t>   CDER “Reviewer Guidance: Validation of Chromatographic Method” (1994)</a:t>
            </a:r>
          </a:p>
          <a:p>
            <a:pPr marL="346075" marR="0" lvl="1" indent="-346075" algn="l" defTabSz="914400" rtl="0" eaLnBrk="1" fontAlgn="auto" latinLnBrk="0" hangingPunct="1">
              <a:lnSpc>
                <a:spcPct val="90000"/>
              </a:lnSpc>
              <a:spcBef>
                <a:spcPct val="20000"/>
              </a:spcBef>
              <a:spcAft>
                <a:spcPts val="0"/>
              </a:spcAft>
              <a:buClr>
                <a:schemeClr val="accent1"/>
              </a:buClr>
              <a:buSzTx/>
              <a:buFont typeface="Wingdings" pitchFamily="2" charset="2"/>
              <a:buChar char="ü"/>
              <a:tabLst/>
              <a:defRPr/>
            </a:pPr>
            <a:r>
              <a:rPr kumimoji="0" lang="en-US" sz="2200" b="0" i="0" u="none" strike="noStrike" kern="1200" cap="none" spc="0" normalizeH="0" baseline="0" noProof="0" dirty="0" smtClean="0">
                <a:ln>
                  <a:noFill/>
                </a:ln>
                <a:effectLst/>
                <a:uLnTx/>
                <a:uFillTx/>
                <a:latin typeface="Times New Roman" pitchFamily="18" charset="0"/>
                <a:ea typeface="+mn-ea"/>
                <a:cs typeface="+mn-cs"/>
              </a:rPr>
              <a:t>   CDER “Submitting Samples and Analytical Data for Method 	 	   Validations” (1987)</a:t>
            </a:r>
          </a:p>
          <a:p>
            <a:pPr marL="346075" marR="0" lvl="1" indent="-346075" algn="l" defTabSz="914400" rtl="0" eaLnBrk="1" fontAlgn="auto" latinLnBrk="0" hangingPunct="1">
              <a:lnSpc>
                <a:spcPct val="90000"/>
              </a:lnSpc>
              <a:spcBef>
                <a:spcPct val="20000"/>
              </a:spcBef>
              <a:spcAft>
                <a:spcPts val="0"/>
              </a:spcAft>
              <a:buClr>
                <a:schemeClr val="accent1"/>
              </a:buClr>
              <a:buSzTx/>
              <a:buFont typeface="Wingdings" pitchFamily="2" charset="2"/>
              <a:buChar char="ü"/>
              <a:tabLst/>
              <a:defRPr/>
            </a:pPr>
            <a:r>
              <a:rPr kumimoji="0" lang="en-US" sz="2200" b="0" i="0" u="none" strike="noStrike" kern="1200" cap="none" spc="0" normalizeH="0" baseline="0" noProof="0" dirty="0" smtClean="0">
                <a:ln>
                  <a:noFill/>
                </a:ln>
                <a:effectLst/>
                <a:uLnTx/>
                <a:uFillTx/>
                <a:latin typeface="Times New Roman" pitchFamily="18" charset="0"/>
                <a:ea typeface="+mn-ea"/>
                <a:cs typeface="+mn-cs"/>
              </a:rPr>
              <a:t>   CDER Draft “Analytical Procedures and Method Validation”  (2000)</a:t>
            </a:r>
          </a:p>
          <a:p>
            <a:pPr marL="346075" marR="0" lvl="1" indent="-346075" algn="l" defTabSz="914400" rtl="0" eaLnBrk="1" fontAlgn="auto" latinLnBrk="0" hangingPunct="1">
              <a:lnSpc>
                <a:spcPct val="90000"/>
              </a:lnSpc>
              <a:spcBef>
                <a:spcPct val="20000"/>
              </a:spcBef>
              <a:spcAft>
                <a:spcPts val="0"/>
              </a:spcAft>
              <a:buClr>
                <a:schemeClr val="accent1"/>
              </a:buClr>
              <a:buSzTx/>
              <a:buFont typeface="Wingdings" pitchFamily="2" charset="2"/>
              <a:buChar char="ü"/>
              <a:tabLst/>
              <a:defRPr/>
            </a:pPr>
            <a:r>
              <a:rPr kumimoji="0" lang="en-US" sz="2200" b="0" i="0" u="none" strike="noStrike" kern="1200" cap="none" spc="0" normalizeH="0" baseline="0" noProof="0" dirty="0" smtClean="0">
                <a:ln>
                  <a:noFill/>
                </a:ln>
                <a:effectLst/>
                <a:uLnTx/>
                <a:uFillTx/>
                <a:latin typeface="Times New Roman" pitchFamily="18" charset="0"/>
                <a:ea typeface="+mn-ea"/>
                <a:cs typeface="+mn-cs"/>
              </a:rPr>
              <a:t>   CDER “</a:t>
            </a:r>
            <a:r>
              <a:rPr kumimoji="0" lang="en-US" sz="2200" b="0" i="0" u="none" strike="noStrike" kern="1200" cap="none" spc="0" normalizeH="0" baseline="0" noProof="0" dirty="0" err="1" smtClean="0">
                <a:ln>
                  <a:noFill/>
                </a:ln>
                <a:effectLst/>
                <a:uLnTx/>
                <a:uFillTx/>
                <a:latin typeface="Times New Roman" pitchFamily="18" charset="0"/>
                <a:ea typeface="+mn-ea"/>
                <a:cs typeface="+mn-cs"/>
              </a:rPr>
              <a:t>Bioanalytical</a:t>
            </a:r>
            <a:r>
              <a:rPr kumimoji="0" lang="en-US" sz="2200" b="0" i="0" u="none" strike="noStrike" kern="1200" cap="none" spc="0" normalizeH="0" baseline="0" noProof="0" dirty="0" smtClean="0">
                <a:ln>
                  <a:noFill/>
                </a:ln>
                <a:effectLst/>
                <a:uLnTx/>
                <a:uFillTx/>
                <a:latin typeface="Times New Roman" pitchFamily="18" charset="0"/>
                <a:ea typeface="+mn-ea"/>
                <a:cs typeface="+mn-cs"/>
              </a:rPr>
              <a:t> Method Validation for Human Studies” (1999)</a:t>
            </a:r>
          </a:p>
          <a:p>
            <a:pPr marL="346075" marR="0" lvl="1" indent="-346075" algn="l" defTabSz="914400" rtl="0" eaLnBrk="1" fontAlgn="auto" latinLnBrk="0" hangingPunct="1">
              <a:lnSpc>
                <a:spcPct val="90000"/>
              </a:lnSpc>
              <a:spcBef>
                <a:spcPct val="20000"/>
              </a:spcBef>
              <a:spcAft>
                <a:spcPts val="0"/>
              </a:spcAft>
              <a:buClr>
                <a:schemeClr val="accent1"/>
              </a:buClr>
              <a:buSzTx/>
              <a:buFont typeface="Wingdings" pitchFamily="2" charset="2"/>
              <a:buChar char="ü"/>
              <a:tabLst/>
              <a:defRPr/>
            </a:pPr>
            <a:r>
              <a:rPr kumimoji="0" lang="en-US" sz="2200" b="0" i="0" u="none" strike="noStrike" kern="1200" cap="none" spc="0" normalizeH="0" baseline="0" noProof="0" dirty="0" smtClean="0">
                <a:ln>
                  <a:noFill/>
                </a:ln>
                <a:effectLst/>
                <a:uLnTx/>
                <a:uFillTx/>
                <a:latin typeface="Times New Roman" pitchFamily="18" charset="0"/>
                <a:ea typeface="+mn-ea"/>
                <a:cs typeface="+mn-cs"/>
              </a:rPr>
              <a:t>   USP&lt;1225&gt; “Validation of </a:t>
            </a:r>
            <a:r>
              <a:rPr kumimoji="0" lang="en-US" sz="2200" b="0" i="0" u="none" strike="noStrike" kern="1200" cap="none" spc="0" normalizeH="0" baseline="0" noProof="0" dirty="0" err="1" smtClean="0">
                <a:ln>
                  <a:noFill/>
                </a:ln>
                <a:effectLst/>
                <a:uLnTx/>
                <a:uFillTx/>
                <a:latin typeface="Times New Roman" pitchFamily="18" charset="0"/>
                <a:ea typeface="+mn-ea"/>
                <a:cs typeface="+mn-cs"/>
              </a:rPr>
              <a:t>Compendial</a:t>
            </a:r>
            <a:r>
              <a:rPr kumimoji="0" lang="en-US" sz="2200" b="0" i="0" u="none" strike="noStrike" kern="1200" cap="none" spc="0" normalizeH="0" baseline="0" noProof="0" dirty="0" smtClean="0">
                <a:ln>
                  <a:noFill/>
                </a:ln>
                <a:effectLst/>
                <a:uLnTx/>
                <a:uFillTx/>
                <a:latin typeface="Times New Roman" pitchFamily="18" charset="0"/>
                <a:ea typeface="+mn-ea"/>
                <a:cs typeface="+mn-cs"/>
              </a:rPr>
              <a:t> Methods” (current  revision)</a:t>
            </a:r>
          </a:p>
          <a:p>
            <a:pPr marL="346075" marR="0" lvl="0" indent="-346075" algn="l" defTabSz="914400" rtl="0" eaLnBrk="1" fontAlgn="auto" latinLnBrk="0" hangingPunct="1">
              <a:lnSpc>
                <a:spcPct val="90000"/>
              </a:lnSpc>
              <a:spcBef>
                <a:spcPct val="20000"/>
              </a:spcBef>
              <a:spcAft>
                <a:spcPts val="0"/>
              </a:spcAft>
              <a:buClr>
                <a:schemeClr val="accent1"/>
              </a:buClr>
              <a:buSzTx/>
              <a:buFont typeface="Wingdings" pitchFamily="2" charset="2"/>
              <a:buChar char="ü"/>
              <a:tabLst/>
              <a:defRPr/>
            </a:pPr>
            <a:endParaRPr kumimoji="0" lang="en-US" sz="2200" b="0" i="0" u="none" strike="noStrike" kern="1200" cap="none" spc="0" normalizeH="0" baseline="0" noProof="0" dirty="0" smtClean="0">
              <a:ln>
                <a:noFill/>
              </a:ln>
              <a:solidFill>
                <a:schemeClr val="tx2"/>
              </a:solidFill>
              <a:effectLst/>
              <a:uLnTx/>
              <a:uFillTx/>
              <a:latin typeface="Times New Roman" pitchFamily="18" charset="0"/>
              <a:ea typeface="+mn-ea"/>
              <a:cs typeface="+mn-cs"/>
            </a:endParaRPr>
          </a:p>
          <a:p>
            <a:pPr marL="346075" marR="0" lvl="0" indent="-346075" algn="l" defTabSz="914400" rtl="0" eaLnBrk="1" fontAlgn="auto" latinLnBrk="0" hangingPunct="1">
              <a:lnSpc>
                <a:spcPct val="90000"/>
              </a:lnSpc>
              <a:spcBef>
                <a:spcPct val="20000"/>
              </a:spcBef>
              <a:spcAft>
                <a:spcPts val="0"/>
              </a:spcAft>
              <a:buClr>
                <a:schemeClr val="tx1"/>
              </a:buClr>
              <a:buSzPct val="70000"/>
              <a:buFont typeface="Wingdings" pitchFamily="2" charset="2"/>
              <a:buChar char="ü"/>
              <a:tabLst/>
              <a:defRPr/>
            </a:pPr>
            <a:endParaRPr kumimoji="0" lang="en-US" sz="24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7" name="Title 6"/>
          <p:cNvSpPr>
            <a:spLocks noGrp="1"/>
          </p:cNvSpPr>
          <p:nvPr>
            <p:ph type="title"/>
          </p:nvPr>
        </p:nvSpPr>
        <p:spPr/>
        <p:txBody>
          <a:bodyPr/>
          <a:lstStyle/>
          <a:p>
            <a:r>
              <a:rPr lang="en-US" dirty="0" smtClean="0"/>
              <a:t>PUBLISHED GUIDENCE’S</a:t>
            </a:r>
            <a:endParaRPr lang="en-US" dirty="0"/>
          </a:p>
        </p:txBody>
      </p:sp>
      <p:sp>
        <p:nvSpPr>
          <p:cNvPr id="8" name="Slide Number Placeholder 7"/>
          <p:cNvSpPr>
            <a:spLocks noGrp="1"/>
          </p:cNvSpPr>
          <p:nvPr>
            <p:ph type="sldNum" sz="quarter" idx="12"/>
          </p:nvPr>
        </p:nvSpPr>
        <p:spPr/>
        <p:txBody>
          <a:bodyPr/>
          <a:lstStyle/>
          <a:p>
            <a:fld id="{34A42DD3-70F6-4A37-8F34-DF58F15B3F96}"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686800" cy="1066800"/>
          </a:xfrm>
        </p:spPr>
        <p:txBody>
          <a:bodyPr>
            <a:noAutofit/>
          </a:bodyPr>
          <a:lstStyle/>
          <a:p>
            <a:pPr algn="ctr"/>
            <a:r>
              <a:rPr lang="en-US" sz="4400" b="1" dirty="0" smtClean="0">
                <a:latin typeface="Bookman Old Style" pitchFamily="18" charset="0"/>
              </a:rPr>
              <a:t>COMPUTER SYSTEM VALIDATION</a:t>
            </a:r>
            <a:endParaRPr lang="en-US" sz="4400" b="1" dirty="0"/>
          </a:p>
        </p:txBody>
      </p:sp>
      <p:sp>
        <p:nvSpPr>
          <p:cNvPr id="3" name="Content Placeholder 2"/>
          <p:cNvSpPr>
            <a:spLocks noGrp="1"/>
          </p:cNvSpPr>
          <p:nvPr>
            <p:ph idx="1"/>
          </p:nvPr>
        </p:nvSpPr>
        <p:spPr>
          <a:xfrm>
            <a:off x="152400" y="2255837"/>
            <a:ext cx="8839200" cy="4525963"/>
          </a:xfrm>
        </p:spPr>
        <p:txBody>
          <a:bodyPr>
            <a:normAutofit/>
          </a:bodyPr>
          <a:lstStyle/>
          <a:p>
            <a:pPr>
              <a:lnSpc>
                <a:spcPct val="80000"/>
              </a:lnSpc>
              <a:buNone/>
            </a:pPr>
            <a:r>
              <a:rPr lang="en-US" sz="2800" b="1" dirty="0" smtClean="0">
                <a:latin typeface="Bookman Old Style" pitchFamily="18" charset="0"/>
              </a:rPr>
              <a:t>List of contents -</a:t>
            </a:r>
            <a:endParaRPr lang="en-US" sz="2400" b="1" dirty="0" smtClean="0">
              <a:latin typeface="Bookman Old Style" pitchFamily="18" charset="0"/>
            </a:endParaRPr>
          </a:p>
          <a:p>
            <a:pPr>
              <a:lnSpc>
                <a:spcPct val="80000"/>
              </a:lnSpc>
            </a:pPr>
            <a:endParaRPr lang="en-US" sz="2400" dirty="0" smtClean="0">
              <a:latin typeface="Bookman Old Style" pitchFamily="18" charset="0"/>
            </a:endParaRPr>
          </a:p>
          <a:p>
            <a:pPr>
              <a:lnSpc>
                <a:spcPct val="80000"/>
              </a:lnSpc>
            </a:pPr>
            <a:r>
              <a:rPr lang="en-US" sz="2400" dirty="0" smtClean="0">
                <a:latin typeface="Bookman Old Style" pitchFamily="18" charset="0"/>
              </a:rPr>
              <a:t>Introduction</a:t>
            </a:r>
          </a:p>
          <a:p>
            <a:pPr>
              <a:lnSpc>
                <a:spcPct val="80000"/>
              </a:lnSpc>
            </a:pPr>
            <a:r>
              <a:rPr lang="en-US" sz="2400" dirty="0" smtClean="0">
                <a:latin typeface="Bookman Old Style" pitchFamily="18" charset="0"/>
              </a:rPr>
              <a:t>Objective</a:t>
            </a:r>
          </a:p>
          <a:p>
            <a:pPr>
              <a:lnSpc>
                <a:spcPct val="80000"/>
              </a:lnSpc>
            </a:pPr>
            <a:r>
              <a:rPr lang="en-US" sz="2400" dirty="0" smtClean="0">
                <a:latin typeface="Bookman Old Style" pitchFamily="18" charset="0"/>
              </a:rPr>
              <a:t>Guidance documents for computerized systems</a:t>
            </a:r>
          </a:p>
          <a:p>
            <a:pPr>
              <a:lnSpc>
                <a:spcPct val="80000"/>
              </a:lnSpc>
            </a:pPr>
            <a:r>
              <a:rPr lang="en-US" sz="2400" dirty="0" smtClean="0">
                <a:solidFill>
                  <a:schemeClr val="tx1"/>
                </a:solidFill>
                <a:latin typeface="Bookman Old Style" pitchFamily="18" charset="0"/>
              </a:rPr>
              <a:t>History of electronic spread sheet</a:t>
            </a:r>
          </a:p>
          <a:p>
            <a:pPr>
              <a:lnSpc>
                <a:spcPct val="80000"/>
              </a:lnSpc>
            </a:pPr>
            <a:r>
              <a:rPr lang="en-US" sz="2400" dirty="0" smtClean="0">
                <a:solidFill>
                  <a:schemeClr val="tx1"/>
                </a:solidFill>
                <a:latin typeface="Bookman Old Style" pitchFamily="18" charset="0"/>
              </a:rPr>
              <a:t>Validation of computer system</a:t>
            </a:r>
          </a:p>
          <a:p>
            <a:pPr>
              <a:lnSpc>
                <a:spcPct val="80000"/>
              </a:lnSpc>
            </a:pPr>
            <a:r>
              <a:rPr lang="en-US" sz="2400" dirty="0" smtClean="0">
                <a:latin typeface="Bookman Old Style" pitchFamily="18" charset="0"/>
              </a:rPr>
              <a:t>References</a:t>
            </a:r>
          </a:p>
          <a:p>
            <a:endParaRPr lang="en-US" sz="24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9144000" cy="838200"/>
          </a:xfrm>
        </p:spPr>
        <p:txBody>
          <a:bodyPr>
            <a:normAutofit fontScale="90000"/>
          </a:bodyPr>
          <a:lstStyle/>
          <a:p>
            <a:r>
              <a:rPr lang="en-US" sz="3200" b="1" u="sng" dirty="0" smtClean="0"/>
              <a:t>Essentials of Pharmaceutical Validation</a:t>
            </a:r>
            <a:r>
              <a:rPr lang="en-US" sz="3200" dirty="0" smtClean="0"/>
              <a:t/>
            </a:r>
            <a:br>
              <a:rPr lang="en-US" sz="3200" dirty="0" smtClean="0"/>
            </a:br>
            <a:endParaRPr lang="en-US" sz="3200" dirty="0"/>
          </a:p>
        </p:txBody>
      </p:sp>
      <p:sp>
        <p:nvSpPr>
          <p:cNvPr id="3" name="Content Placeholder 2"/>
          <p:cNvSpPr>
            <a:spLocks noGrp="1"/>
          </p:cNvSpPr>
          <p:nvPr>
            <p:ph idx="1"/>
          </p:nvPr>
        </p:nvSpPr>
        <p:spPr>
          <a:xfrm>
            <a:off x="152400" y="1219200"/>
            <a:ext cx="8839200" cy="4860925"/>
          </a:xfrm>
        </p:spPr>
        <p:txBody>
          <a:bodyPr>
            <a:normAutofit/>
          </a:bodyPr>
          <a:lstStyle/>
          <a:p>
            <a:r>
              <a:rPr lang="en-US" sz="2800" dirty="0" smtClean="0"/>
              <a:t>Validation is an integral part of quality assurance; it involves the systematic study of systems, facilities and processes aimed at determining whether they perform their intended functions adequately and consistently as specified</a:t>
            </a:r>
          </a:p>
          <a:p>
            <a:pPr>
              <a:buNone/>
            </a:pPr>
            <a:endParaRPr lang="en-US" sz="2800" dirty="0" smtClean="0"/>
          </a:p>
          <a:p>
            <a:r>
              <a:rPr lang="en-US" sz="2800" dirty="0" smtClean="0"/>
              <a:t>A validated process is one which has been demonstrated to provide a high degree of assurance that uniform batches will be produced that meet the required specifications and has therefore been formally approved. </a:t>
            </a:r>
            <a:endParaRPr lang="en-IN" sz="2800" dirty="0" smtClean="0"/>
          </a:p>
          <a:p>
            <a:endParaRPr lang="en-US" sz="2800" dirty="0" smtClean="0"/>
          </a:p>
          <a:p>
            <a:endParaRPr lang="en-US" sz="28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INTRODUCTION</a:t>
            </a:r>
            <a:endParaRPr lang="en-US" sz="3200" dirty="0"/>
          </a:p>
        </p:txBody>
      </p:sp>
      <p:sp>
        <p:nvSpPr>
          <p:cNvPr id="3" name="Content Placeholder 2"/>
          <p:cNvSpPr>
            <a:spLocks noGrp="1"/>
          </p:cNvSpPr>
          <p:nvPr>
            <p:ph idx="1"/>
          </p:nvPr>
        </p:nvSpPr>
        <p:spPr/>
        <p:txBody>
          <a:bodyPr>
            <a:normAutofit/>
          </a:bodyPr>
          <a:lstStyle/>
          <a:p>
            <a:pPr>
              <a:lnSpc>
                <a:spcPct val="80000"/>
              </a:lnSpc>
            </a:pPr>
            <a:r>
              <a:rPr lang="en-US" sz="2400" dirty="0" smtClean="0">
                <a:solidFill>
                  <a:schemeClr val="tx1"/>
                </a:solidFill>
                <a:latin typeface="Bookman Old Style" pitchFamily="18" charset="0"/>
              </a:rPr>
              <a:t>The FDA requires that these computer systems, an integral component of research and development, manufacturing, distribution, sales and marketing, must be properly developed, tested and used according to the formal quality standards.</a:t>
            </a:r>
          </a:p>
          <a:p>
            <a:pPr>
              <a:lnSpc>
                <a:spcPct val="80000"/>
              </a:lnSpc>
              <a:buNone/>
            </a:pPr>
            <a:endParaRPr lang="en-US" sz="2400" dirty="0" smtClean="0">
              <a:solidFill>
                <a:schemeClr val="tx1"/>
              </a:solidFill>
              <a:latin typeface="Bookman Old Style" pitchFamily="18" charset="0"/>
            </a:endParaRPr>
          </a:p>
          <a:p>
            <a:pPr>
              <a:lnSpc>
                <a:spcPct val="80000"/>
              </a:lnSpc>
            </a:pPr>
            <a:r>
              <a:rPr lang="en-US" sz="2400" dirty="0" smtClean="0">
                <a:solidFill>
                  <a:schemeClr val="tx1"/>
                </a:solidFill>
                <a:latin typeface="Bookman Old Style" pitchFamily="18" charset="0"/>
              </a:rPr>
              <a:t>To establish the evidence and the associated documentation that a system meets these standards and that it will continue to do so over the time, requires Computer System Validation.</a:t>
            </a:r>
          </a:p>
          <a:p>
            <a:endParaRPr lang="en-US" sz="24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3"/>
          <p:cNvSpPr>
            <a:spLocks noGrp="1" noChangeArrowheads="1"/>
          </p:cNvSpPr>
          <p:nvPr>
            <p:ph type="title"/>
          </p:nvPr>
        </p:nvSpPr>
        <p:spPr/>
        <p:txBody>
          <a:bodyPr>
            <a:normAutofit fontScale="90000"/>
          </a:bodyPr>
          <a:lstStyle/>
          <a:p>
            <a:pPr eaLnBrk="1" hangingPunct="1"/>
            <a:r>
              <a:rPr lang="en-US" sz="3200" smtClean="0">
                <a:solidFill>
                  <a:srgbClr val="800000"/>
                </a:solidFill>
                <a:latin typeface="Bookman Old Style" pitchFamily="18" charset="0"/>
              </a:rPr>
              <a:t>Guidance Documents For Computerized Systems (USFDA)</a:t>
            </a:r>
          </a:p>
        </p:txBody>
      </p:sp>
      <p:graphicFrame>
        <p:nvGraphicFramePr>
          <p:cNvPr id="36898" name="Group 34"/>
          <p:cNvGraphicFramePr>
            <a:graphicFrameLocks noGrp="1"/>
          </p:cNvGraphicFramePr>
          <p:nvPr>
            <p:ph type="tbl" idx="1"/>
          </p:nvPr>
        </p:nvGraphicFramePr>
        <p:xfrm>
          <a:off x="609600" y="1524000"/>
          <a:ext cx="7848600" cy="4696779"/>
        </p:xfrm>
        <a:graphic>
          <a:graphicData uri="http://schemas.openxmlformats.org/drawingml/2006/table">
            <a:tbl>
              <a:tblPr/>
              <a:tblGrid>
                <a:gridCol w="3124200"/>
                <a:gridCol w="4724400"/>
              </a:tblGrid>
              <a:tr h="71755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800" b="0" i="0" u="none" strike="noStrike" cap="none" normalizeH="0" baseline="0" smtClean="0">
                          <a:ln>
                            <a:noFill/>
                          </a:ln>
                          <a:solidFill>
                            <a:schemeClr val="tx1"/>
                          </a:solidFill>
                          <a:effectLst/>
                          <a:latin typeface="Bookman Old Style" pitchFamily="18" charset="0"/>
                        </a:rPr>
                        <a:t>April 1999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800" b="0" i="0" u="none" strike="noStrike" cap="none" normalizeH="0" baseline="0" smtClean="0">
                          <a:ln>
                            <a:noFill/>
                          </a:ln>
                          <a:solidFill>
                            <a:schemeClr val="tx1"/>
                          </a:solidFill>
                          <a:effectLst/>
                          <a:latin typeface="Bookman Old Style" pitchFamily="18" charset="0"/>
                        </a:rPr>
                        <a:t>Computerized Systems Used in Clinical Trials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2963">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800" b="0" i="0" u="none" strike="noStrike" cap="none" normalizeH="0" baseline="0" smtClean="0">
                          <a:ln>
                            <a:noFill/>
                          </a:ln>
                          <a:solidFill>
                            <a:schemeClr val="tx1"/>
                          </a:solidFill>
                          <a:effectLst/>
                          <a:latin typeface="Bookman Old Style" pitchFamily="18" charset="0"/>
                        </a:rPr>
                        <a:t>September 1999</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800" b="0" i="0" u="none" strike="noStrike" cap="none" normalizeH="0" baseline="0" smtClean="0">
                          <a:ln>
                            <a:noFill/>
                          </a:ln>
                          <a:solidFill>
                            <a:schemeClr val="tx1"/>
                          </a:solidFill>
                          <a:effectLst/>
                          <a:latin typeface="Bookman Old Style" pitchFamily="18" charset="0"/>
                        </a:rPr>
                        <a:t>Off-The-Shelf Software Use in Medical Devices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1650">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800" b="0" i="0" u="none" strike="noStrike" cap="none" normalizeH="0" baseline="0" smtClean="0">
                          <a:ln>
                            <a:noFill/>
                          </a:ln>
                          <a:solidFill>
                            <a:schemeClr val="tx1"/>
                          </a:solidFill>
                          <a:effectLst/>
                          <a:latin typeface="Bookman Old Style" pitchFamily="18" charset="0"/>
                        </a:rPr>
                        <a:t>August 2001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800" b="0" i="0" u="none" strike="noStrike" cap="none" normalizeH="0" baseline="0" smtClean="0">
                          <a:ln>
                            <a:noFill/>
                          </a:ln>
                          <a:solidFill>
                            <a:schemeClr val="tx1"/>
                          </a:solidFill>
                          <a:effectLst/>
                          <a:latin typeface="Bookman Old Style" pitchFamily="18" charset="0"/>
                        </a:rPr>
                        <a:t>Electronic Records; Electronic Signatures – Validation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800" b="0" i="0" u="none" strike="noStrike" cap="none" normalizeH="0" baseline="0" smtClean="0">
                          <a:ln>
                            <a:noFill/>
                          </a:ln>
                          <a:solidFill>
                            <a:schemeClr val="tx1"/>
                          </a:solidFill>
                          <a:effectLst/>
                          <a:latin typeface="Bookman Old Style" pitchFamily="18" charset="0"/>
                        </a:rPr>
                        <a:t>January 2002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800" b="0" i="0" u="none" strike="noStrike" cap="none" normalizeH="0" baseline="0" smtClean="0">
                          <a:ln>
                            <a:noFill/>
                          </a:ln>
                          <a:solidFill>
                            <a:schemeClr val="tx1"/>
                          </a:solidFill>
                          <a:effectLst/>
                          <a:latin typeface="Bookman Old Style" pitchFamily="18" charset="0"/>
                        </a:rPr>
                        <a:t>General Principles of Software Validation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800" b="0" i="0" u="none" strike="noStrike" cap="none" normalizeH="0" baseline="0" smtClean="0">
                          <a:ln>
                            <a:noFill/>
                          </a:ln>
                          <a:solidFill>
                            <a:schemeClr val="tx1"/>
                          </a:solidFill>
                          <a:effectLst/>
                          <a:latin typeface="Bookman Old Style" pitchFamily="18" charset="0"/>
                        </a:rPr>
                        <a:t>August 2003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800" b="0" i="0" u="none" strike="noStrike" cap="none" normalizeH="0" baseline="0" smtClean="0">
                          <a:ln>
                            <a:noFill/>
                          </a:ln>
                          <a:solidFill>
                            <a:schemeClr val="tx1"/>
                          </a:solidFill>
                          <a:effectLst/>
                          <a:latin typeface="Bookman Old Style" pitchFamily="18" charset="0"/>
                        </a:rPr>
                        <a:t>Electronic Records; Electronic Signatures - Scope and Application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475">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800" b="0" i="0" u="none" strike="noStrike" cap="none" normalizeH="0" baseline="0" smtClean="0">
                          <a:ln>
                            <a:noFill/>
                          </a:ln>
                          <a:solidFill>
                            <a:schemeClr val="tx1"/>
                          </a:solidFill>
                          <a:effectLst/>
                          <a:latin typeface="Bookman Old Style" pitchFamily="18" charset="0"/>
                        </a:rPr>
                        <a:t>21 CFR Part 11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800" b="0" i="0" u="none" strike="noStrike" cap="none" normalizeH="0" baseline="0" smtClean="0">
                          <a:ln>
                            <a:noFill/>
                          </a:ln>
                          <a:solidFill>
                            <a:schemeClr val="tx1"/>
                          </a:solidFill>
                          <a:effectLst/>
                          <a:latin typeface="Bookman Old Style" pitchFamily="18" charset="0"/>
                        </a:rPr>
                        <a:t>Electronic Records; Electronic Signatures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1963">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800" b="0" i="0" u="none" strike="noStrike" cap="none" normalizeH="0" baseline="0" smtClean="0">
                          <a:ln>
                            <a:noFill/>
                          </a:ln>
                          <a:solidFill>
                            <a:schemeClr val="tx1"/>
                          </a:solidFill>
                          <a:effectLst/>
                          <a:latin typeface="Bookman Old Style" pitchFamily="18" charset="0"/>
                        </a:rPr>
                        <a:t>21 CFR Part 820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Tx/>
                        <a:buFontTx/>
                        <a:buNone/>
                        <a:tabLst/>
                      </a:pPr>
                      <a:r>
                        <a:rPr kumimoji="0" lang="en-US" sz="1800" b="0" i="0" u="none" strike="noStrike" cap="none" normalizeH="0" baseline="0" dirty="0" smtClean="0">
                          <a:ln>
                            <a:noFill/>
                          </a:ln>
                          <a:solidFill>
                            <a:schemeClr val="tx1"/>
                          </a:solidFill>
                          <a:effectLst/>
                          <a:latin typeface="Bookman Old Style" pitchFamily="18" charset="0"/>
                        </a:rPr>
                        <a:t>Quality System Regulation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 name="Slide Number Placeholder 5"/>
          <p:cNvSpPr>
            <a:spLocks noGrp="1"/>
          </p:cNvSpPr>
          <p:nvPr>
            <p:ph type="sldNum" sz="quarter" idx="12"/>
          </p:nvPr>
        </p:nvSpPr>
        <p:spPr/>
        <p:txBody>
          <a:bodyPr/>
          <a:lstStyle/>
          <a:p>
            <a:pPr>
              <a:defRPr/>
            </a:pPr>
            <a:fld id="{322720EA-970E-41AA-BE4D-64596F2F0B11}" type="slidenum">
              <a:rPr lang="en-US" smtClean="0"/>
              <a:pPr>
                <a:defRPr/>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838200"/>
          </a:xfrm>
        </p:spPr>
        <p:txBody>
          <a:bodyPr>
            <a:normAutofit/>
          </a:bodyPr>
          <a:lstStyle/>
          <a:p>
            <a:r>
              <a:rPr lang="en-US" sz="3200" dirty="0" smtClean="0">
                <a:solidFill>
                  <a:srgbClr val="800000"/>
                </a:solidFill>
                <a:latin typeface="Bookman Old Style" pitchFamily="18" charset="0"/>
              </a:rPr>
              <a:t>Harmonization efforts..</a:t>
            </a:r>
            <a:endParaRPr lang="en-US" sz="3200" dirty="0"/>
          </a:p>
        </p:txBody>
      </p:sp>
      <p:sp>
        <p:nvSpPr>
          <p:cNvPr id="3" name="Content Placeholder 2"/>
          <p:cNvSpPr>
            <a:spLocks noGrp="1"/>
          </p:cNvSpPr>
          <p:nvPr>
            <p:ph idx="1"/>
          </p:nvPr>
        </p:nvSpPr>
        <p:spPr>
          <a:xfrm>
            <a:off x="76200" y="1066800"/>
            <a:ext cx="8839200" cy="3124200"/>
          </a:xfrm>
        </p:spPr>
        <p:txBody>
          <a:bodyPr>
            <a:normAutofit/>
          </a:bodyPr>
          <a:lstStyle/>
          <a:p>
            <a:pPr>
              <a:lnSpc>
                <a:spcPct val="80000"/>
              </a:lnSpc>
            </a:pPr>
            <a:r>
              <a:rPr lang="en-US" sz="2000" dirty="0" smtClean="0">
                <a:latin typeface="Bookman Old Style" pitchFamily="18" charset="0"/>
              </a:rPr>
              <a:t>Discussion on the integrity of data and computer software validity in </a:t>
            </a:r>
            <a:r>
              <a:rPr lang="en-US" sz="2000" dirty="0" smtClean="0">
                <a:solidFill>
                  <a:srgbClr val="FF0000"/>
                </a:solidFill>
                <a:latin typeface="Bookman Old Style" pitchFamily="18" charset="0"/>
              </a:rPr>
              <a:t>section 5.8 of ICH</a:t>
            </a:r>
          </a:p>
          <a:p>
            <a:pPr>
              <a:lnSpc>
                <a:spcPct val="80000"/>
              </a:lnSpc>
            </a:pPr>
            <a:r>
              <a:rPr lang="en-US" sz="2000" dirty="0" smtClean="0">
                <a:latin typeface="Bookman Old Style" pitchFamily="18" charset="0"/>
              </a:rPr>
              <a:t>Government Paper-work elimination Act, title XVII, signed on 21</a:t>
            </a:r>
            <a:r>
              <a:rPr lang="en-US" sz="2000" baseline="30000" dirty="0" smtClean="0">
                <a:latin typeface="Bookman Old Style" pitchFamily="18" charset="0"/>
              </a:rPr>
              <a:t>st</a:t>
            </a:r>
            <a:r>
              <a:rPr lang="en-US" sz="2000" dirty="0" smtClean="0">
                <a:latin typeface="Bookman Old Style" pitchFamily="18" charset="0"/>
              </a:rPr>
              <a:t> October 1998, mandates all agencies (including FDA) </a:t>
            </a:r>
            <a:r>
              <a:rPr lang="en-US" sz="2000" dirty="0" smtClean="0">
                <a:solidFill>
                  <a:srgbClr val="FF0000"/>
                </a:solidFill>
                <a:latin typeface="Bookman Old Style" pitchFamily="18" charset="0"/>
              </a:rPr>
              <a:t>to accept all documentation and signatures in the electronic form by October 2003</a:t>
            </a:r>
          </a:p>
          <a:p>
            <a:pPr>
              <a:lnSpc>
                <a:spcPct val="80000"/>
              </a:lnSpc>
            </a:pPr>
            <a:r>
              <a:rPr lang="en-US" sz="2000" dirty="0" smtClean="0">
                <a:latin typeface="Bookman Old Style" pitchFamily="18" charset="0"/>
              </a:rPr>
              <a:t>In 2005, </a:t>
            </a:r>
            <a:r>
              <a:rPr lang="en-US" sz="2000" dirty="0" smtClean="0">
                <a:solidFill>
                  <a:srgbClr val="FF0000"/>
                </a:solidFill>
                <a:latin typeface="Bookman Old Style" pitchFamily="18" charset="0"/>
              </a:rPr>
              <a:t>HIPAA</a:t>
            </a:r>
            <a:r>
              <a:rPr lang="en-US" sz="2000" dirty="0" smtClean="0">
                <a:latin typeface="Bookman Old Style" pitchFamily="18" charset="0"/>
              </a:rPr>
              <a:t> ( Health Insurance Portability and Accountability Act) electronic security standards became effective.(21 CFR Part 11 are directly applicable to compliance with the new HIPAA regulations)</a:t>
            </a:r>
          </a:p>
          <a:p>
            <a:pPr>
              <a:lnSpc>
                <a:spcPct val="80000"/>
              </a:lnSpc>
            </a:pPr>
            <a:r>
              <a:rPr lang="en-US" sz="2000" dirty="0" smtClean="0">
                <a:latin typeface="Bookman Old Style" pitchFamily="18" charset="0"/>
              </a:rPr>
              <a:t>TGA GMP has acquired electronic audit trials since 1991</a:t>
            </a:r>
          </a:p>
          <a:p>
            <a:pPr>
              <a:lnSpc>
                <a:spcPct val="80000"/>
              </a:lnSpc>
            </a:pPr>
            <a:endParaRPr lang="en-US" sz="2000" dirty="0" smtClean="0">
              <a:latin typeface="Bookman Old Style" pitchFamily="18" charset="0"/>
            </a:endParaRPr>
          </a:p>
          <a:p>
            <a:endParaRPr lang="en-US" sz="2400" dirty="0"/>
          </a:p>
        </p:txBody>
      </p:sp>
      <p:sp>
        <p:nvSpPr>
          <p:cNvPr id="7" name="Slide Number Placeholder 6"/>
          <p:cNvSpPr>
            <a:spLocks noGrp="1"/>
          </p:cNvSpPr>
          <p:nvPr>
            <p:ph type="sldNum" sz="quarter" idx="12"/>
          </p:nvPr>
        </p:nvSpPr>
        <p:spPr/>
        <p:txBody>
          <a:bodyPr/>
          <a:lstStyle/>
          <a:p>
            <a:fld id="{34A42DD3-70F6-4A37-8F34-DF58F15B3F96}" type="slidenum">
              <a:rPr lang="en-US" smtClean="0"/>
              <a:pPr/>
              <a:t>42</a:t>
            </a:fld>
            <a:endParaRPr lang="en-US"/>
          </a:p>
        </p:txBody>
      </p:sp>
      <p:graphicFrame>
        <p:nvGraphicFramePr>
          <p:cNvPr id="4" name="Group 36"/>
          <p:cNvGraphicFramePr>
            <a:graphicFrameLocks/>
          </p:cNvGraphicFramePr>
          <p:nvPr/>
        </p:nvGraphicFramePr>
        <p:xfrm>
          <a:off x="380999" y="4183901"/>
          <a:ext cx="8458201" cy="2216899"/>
        </p:xfrm>
        <a:graphic>
          <a:graphicData uri="http://schemas.openxmlformats.org/drawingml/2006/table">
            <a:tbl>
              <a:tblPr/>
              <a:tblGrid>
                <a:gridCol w="2344848"/>
                <a:gridCol w="2596081"/>
                <a:gridCol w="3517272"/>
              </a:tblGrid>
              <a:tr h="556780">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Tx/>
                        <a:buFontTx/>
                        <a:buNone/>
                        <a:tabLst/>
                      </a:pPr>
                      <a:r>
                        <a:rPr kumimoji="0" lang="en-US" sz="1800" b="1" i="0" u="none" strike="noStrike" cap="none" normalizeH="0" baseline="0" dirty="0" smtClean="0">
                          <a:ln>
                            <a:noFill/>
                          </a:ln>
                          <a:solidFill>
                            <a:schemeClr val="tx1"/>
                          </a:solidFill>
                          <a:effectLst/>
                          <a:latin typeface="Bookman Old Style" pitchFamily="18" charset="0"/>
                          <a:cs typeface="Times New Roman" pitchFamily="18" charset="0"/>
                        </a:rPr>
                        <a:t>ELECTRONIC</a:t>
                      </a:r>
                    </a:p>
                    <a:p>
                      <a:pPr marL="342900" marR="0" lvl="0" indent="-342900" algn="ctr" defTabSz="914400" rtl="0" eaLnBrk="1" fontAlgn="base" latinLnBrk="0" hangingPunct="1">
                        <a:lnSpc>
                          <a:spcPct val="100000"/>
                        </a:lnSpc>
                        <a:spcBef>
                          <a:spcPct val="0"/>
                        </a:spcBef>
                        <a:spcAft>
                          <a:spcPct val="0"/>
                        </a:spcAft>
                        <a:buClr>
                          <a:schemeClr val="accent1"/>
                        </a:buClr>
                        <a:buSzTx/>
                        <a:buFontTx/>
                        <a:buNone/>
                        <a:tabLst/>
                      </a:pPr>
                      <a:r>
                        <a:rPr kumimoji="0" lang="en-US" sz="1800" b="1" i="0" u="none" strike="noStrike" cap="none" normalizeH="0" baseline="0" dirty="0" smtClean="0">
                          <a:ln>
                            <a:noFill/>
                          </a:ln>
                          <a:solidFill>
                            <a:schemeClr val="tx1"/>
                          </a:solidFill>
                          <a:effectLst/>
                          <a:latin typeface="Bookman Old Style" pitchFamily="18" charset="0"/>
                          <a:cs typeface="Times New Roman" pitchFamily="18" charset="0"/>
                        </a:rPr>
                        <a:t>SPREADSHEET</a:t>
                      </a:r>
                    </a:p>
                  </a:txBody>
                  <a:tcPr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Tx/>
                        <a:buFontTx/>
                        <a:buNone/>
                        <a:tabLst/>
                      </a:pPr>
                      <a:r>
                        <a:rPr kumimoji="0" lang="en-US" sz="1800" b="1" i="0" u="none" strike="noStrike" cap="none" normalizeH="0" baseline="0" smtClean="0">
                          <a:ln>
                            <a:noFill/>
                          </a:ln>
                          <a:solidFill>
                            <a:schemeClr val="tx1"/>
                          </a:solidFill>
                          <a:effectLst/>
                          <a:latin typeface="Bookman Old Style" pitchFamily="18" charset="0"/>
                          <a:cs typeface="Times New Roman" pitchFamily="18" charset="0"/>
                        </a:rPr>
                        <a:t>YEAR  OF  DEBUT</a:t>
                      </a:r>
                    </a:p>
                  </a:txBody>
                  <a:tcPr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Tx/>
                        <a:buFontTx/>
                        <a:buNone/>
                        <a:tabLst/>
                      </a:pPr>
                      <a:r>
                        <a:rPr kumimoji="0" lang="en-US" sz="1800" b="1" i="0" u="none" strike="noStrike" cap="none" normalizeH="0" baseline="0" smtClean="0">
                          <a:ln>
                            <a:noFill/>
                          </a:ln>
                          <a:solidFill>
                            <a:schemeClr val="tx1"/>
                          </a:solidFill>
                          <a:effectLst/>
                          <a:latin typeface="Bookman Old Style" pitchFamily="18" charset="0"/>
                          <a:cs typeface="Times New Roman" pitchFamily="18" charset="0"/>
                        </a:rPr>
                        <a:t>LAUNCHER</a:t>
                      </a:r>
                    </a:p>
                  </a:txBody>
                  <a:tcPr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r>
              <a:tr h="556780">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Tx/>
                        <a:buFontTx/>
                        <a:buNone/>
                        <a:tabLst/>
                      </a:pPr>
                      <a:r>
                        <a:rPr kumimoji="0" lang="en-US" sz="1800" b="1" i="0" u="none" strike="noStrike" cap="none" normalizeH="0" baseline="0" dirty="0" smtClean="0">
                          <a:ln>
                            <a:noFill/>
                          </a:ln>
                          <a:solidFill>
                            <a:srgbClr val="006600"/>
                          </a:solidFill>
                          <a:effectLst/>
                          <a:latin typeface="Bookman Old Style" pitchFamily="18" charset="0"/>
                          <a:cs typeface="Times New Roman" pitchFamily="18" charset="0"/>
                        </a:rPr>
                        <a:t>VisiCalc</a:t>
                      </a:r>
                    </a:p>
                  </a:txBody>
                  <a:tcPr anchor="ctr"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Tx/>
                        <a:buFontTx/>
                        <a:buNone/>
                        <a:tabLst/>
                      </a:pPr>
                      <a:r>
                        <a:rPr kumimoji="0" lang="en-US" sz="1800" b="1" i="0" u="none" strike="noStrike" cap="none" normalizeH="0" baseline="0" smtClean="0">
                          <a:ln>
                            <a:noFill/>
                          </a:ln>
                          <a:solidFill>
                            <a:srgbClr val="006600"/>
                          </a:solidFill>
                          <a:effectLst/>
                          <a:latin typeface="Bookman Old Style" pitchFamily="18" charset="0"/>
                          <a:cs typeface="Times New Roman" pitchFamily="18" charset="0"/>
                        </a:rPr>
                        <a:t>1978</a:t>
                      </a:r>
                    </a:p>
                  </a:txBody>
                  <a:tcPr anchor="ctr"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1"/>
                        </a:buClr>
                        <a:buSzTx/>
                        <a:buFontTx/>
                        <a:buNone/>
                        <a:tabLst/>
                      </a:pPr>
                      <a:r>
                        <a:rPr kumimoji="0" lang="en-US" sz="1800" b="1" i="0" u="none" strike="noStrike" cap="none" normalizeH="0" baseline="0" dirty="0" smtClean="0">
                          <a:ln>
                            <a:noFill/>
                          </a:ln>
                          <a:solidFill>
                            <a:srgbClr val="006600"/>
                          </a:solidFill>
                          <a:effectLst/>
                          <a:latin typeface="Bookman Old Style" pitchFamily="18" charset="0"/>
                          <a:cs typeface="Times New Roman" pitchFamily="18" charset="0"/>
                        </a:rPr>
                        <a:t> Harvard Business School</a:t>
                      </a:r>
                    </a:p>
                  </a:txBody>
                  <a:tcPr anchor="ctr"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r>
              <a:tr h="463259">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Tx/>
                        <a:buFontTx/>
                        <a:buNone/>
                        <a:tabLst/>
                      </a:pPr>
                      <a:r>
                        <a:rPr kumimoji="0" lang="en-US" sz="1800" b="1" i="0" u="none" strike="noStrike" cap="none" normalizeH="0" baseline="0" dirty="0" smtClean="0">
                          <a:ln>
                            <a:noFill/>
                          </a:ln>
                          <a:solidFill>
                            <a:srgbClr val="0066CC"/>
                          </a:solidFill>
                          <a:effectLst/>
                          <a:latin typeface="Bookman Old Style" pitchFamily="18" charset="0"/>
                          <a:cs typeface="Times New Roman" pitchFamily="18" charset="0"/>
                        </a:rPr>
                        <a:t>Lotus 1-2-3</a:t>
                      </a:r>
                    </a:p>
                  </a:txBody>
                  <a:tcPr anchor="ctr"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Tx/>
                        <a:buFontTx/>
                        <a:buNone/>
                        <a:tabLst/>
                      </a:pPr>
                      <a:r>
                        <a:rPr kumimoji="0" lang="en-US" sz="1800" b="1" i="0" u="none" strike="noStrike" cap="none" normalizeH="0" baseline="0" smtClean="0">
                          <a:ln>
                            <a:noFill/>
                          </a:ln>
                          <a:solidFill>
                            <a:srgbClr val="0066CC"/>
                          </a:solidFill>
                          <a:effectLst/>
                          <a:latin typeface="Bookman Old Style" pitchFamily="18" charset="0"/>
                          <a:cs typeface="Times New Roman" pitchFamily="18" charset="0"/>
                        </a:rPr>
                        <a:t>1983</a:t>
                      </a:r>
                    </a:p>
                  </a:txBody>
                  <a:tcPr anchor="ctr"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Tx/>
                        <a:buFontTx/>
                        <a:buNone/>
                        <a:tabLst/>
                      </a:pPr>
                      <a:r>
                        <a:rPr kumimoji="0" lang="en-US" sz="1800" b="1" i="0" u="none" strike="noStrike" cap="none" normalizeH="0" baseline="0" smtClean="0">
                          <a:ln>
                            <a:noFill/>
                          </a:ln>
                          <a:solidFill>
                            <a:srgbClr val="0066CC"/>
                          </a:solidFill>
                          <a:effectLst/>
                          <a:latin typeface="Bookman Old Style" pitchFamily="18" charset="0"/>
                          <a:cs typeface="Times New Roman" pitchFamily="18" charset="0"/>
                        </a:rPr>
                        <a:t>   IBM</a:t>
                      </a:r>
                    </a:p>
                  </a:txBody>
                  <a:tcPr anchor="ctr"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r>
              <a:tr h="556780">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Tx/>
                        <a:buFontTx/>
                        <a:buNone/>
                        <a:tabLst/>
                      </a:pPr>
                      <a:r>
                        <a:rPr kumimoji="0" lang="en-US" sz="1800" b="1" i="0" u="none" strike="noStrike" cap="none" normalizeH="0" baseline="0" dirty="0" smtClean="0">
                          <a:ln>
                            <a:noFill/>
                          </a:ln>
                          <a:solidFill>
                            <a:srgbClr val="FF33CC"/>
                          </a:solidFill>
                          <a:effectLst/>
                          <a:latin typeface="Bookman Old Style" pitchFamily="18" charset="0"/>
                          <a:cs typeface="Times New Roman" pitchFamily="18" charset="0"/>
                        </a:rPr>
                        <a:t>Excel</a:t>
                      </a:r>
                    </a:p>
                  </a:txBody>
                  <a:tcPr anchor="ctr"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
                          <a:schemeClr val="accent1"/>
                        </a:buClr>
                        <a:buSzTx/>
                        <a:buFontTx/>
                        <a:buNone/>
                        <a:tabLst/>
                      </a:pPr>
                      <a:r>
                        <a:rPr kumimoji="0" lang="en-US" sz="1800" b="1" i="0" u="none" strike="noStrike" cap="none" normalizeH="0" baseline="0" dirty="0" smtClean="0">
                          <a:ln>
                            <a:noFill/>
                          </a:ln>
                          <a:solidFill>
                            <a:srgbClr val="FF33CC"/>
                          </a:solidFill>
                          <a:effectLst/>
                          <a:latin typeface="Bookman Old Style" pitchFamily="18" charset="0"/>
                          <a:cs typeface="Times New Roman" pitchFamily="18" charset="0"/>
                        </a:rPr>
                        <a:t>1984</a:t>
                      </a:r>
                    </a:p>
                  </a:txBody>
                  <a:tcPr anchor="ctr"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
                          <a:schemeClr val="accent1"/>
                        </a:buClr>
                        <a:buSzTx/>
                        <a:buFont typeface="Arial" pitchFamily="34" charset="0"/>
                        <a:buNone/>
                        <a:tabLst/>
                      </a:pPr>
                      <a:r>
                        <a:rPr kumimoji="0" lang="en-US" sz="1800" b="1" i="0" u="none" strike="noStrike" cap="none" normalizeH="0" baseline="0" dirty="0" smtClean="0">
                          <a:ln>
                            <a:noFill/>
                          </a:ln>
                          <a:solidFill>
                            <a:srgbClr val="FF33CC"/>
                          </a:solidFill>
                          <a:effectLst/>
                          <a:latin typeface="Bookman Old Style" pitchFamily="18" charset="0"/>
                          <a:cs typeface="Times New Roman" pitchFamily="18" charset="0"/>
                        </a:rPr>
                        <a:t>Microsoft  Corporation</a:t>
                      </a:r>
                    </a:p>
                  </a:txBody>
                  <a:tcPr anchor="ctr" horzOverflow="overflow">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5699125"/>
          </a:xfrm>
        </p:spPr>
        <p:txBody>
          <a:bodyPr>
            <a:normAutofit/>
          </a:bodyPr>
          <a:lstStyle/>
          <a:p>
            <a:pPr marL="723900" indent="-368300" algn="ctr">
              <a:lnSpc>
                <a:spcPct val="90000"/>
              </a:lnSpc>
              <a:buFont typeface="Wingdings" pitchFamily="2" charset="2"/>
              <a:buNone/>
            </a:pPr>
            <a:r>
              <a:rPr lang="en-GB" sz="3000" b="1" dirty="0" smtClean="0"/>
              <a:t>Objectives</a:t>
            </a:r>
          </a:p>
          <a:p>
            <a:pPr marL="723900" indent="-368300" algn="ctr">
              <a:lnSpc>
                <a:spcPct val="20000"/>
              </a:lnSpc>
              <a:buNone/>
            </a:pPr>
            <a:endParaRPr lang="en-GB" sz="3000" b="1" dirty="0" smtClean="0"/>
          </a:p>
          <a:p>
            <a:pPr marL="723900" indent="-368300">
              <a:lnSpc>
                <a:spcPct val="90000"/>
              </a:lnSpc>
              <a:buFont typeface="Wingdings" pitchFamily="2" charset="2"/>
              <a:buNone/>
            </a:pPr>
            <a:r>
              <a:rPr lang="en-US" sz="2500" b="1" dirty="0" smtClean="0"/>
              <a:t>To discuss validation of computerized systems including:</a:t>
            </a:r>
            <a:endParaRPr lang="en-US" sz="2500" dirty="0" smtClean="0"/>
          </a:p>
          <a:p>
            <a:pPr marL="723900" indent="-368300">
              <a:lnSpc>
                <a:spcPct val="90000"/>
              </a:lnSpc>
              <a:spcBef>
                <a:spcPct val="40000"/>
              </a:spcBef>
            </a:pPr>
            <a:r>
              <a:rPr lang="en-US" sz="2400" dirty="0" smtClean="0"/>
              <a:t>System specifications</a:t>
            </a:r>
          </a:p>
          <a:p>
            <a:pPr marL="723900" indent="-368300">
              <a:lnSpc>
                <a:spcPct val="90000"/>
              </a:lnSpc>
              <a:spcBef>
                <a:spcPct val="40000"/>
              </a:spcBef>
            </a:pPr>
            <a:r>
              <a:rPr lang="en-US" sz="2400" dirty="0" smtClean="0"/>
              <a:t>Functional specifications</a:t>
            </a:r>
          </a:p>
          <a:p>
            <a:pPr marL="723900" indent="-368300">
              <a:lnSpc>
                <a:spcPct val="90000"/>
              </a:lnSpc>
              <a:spcBef>
                <a:spcPct val="40000"/>
              </a:spcBef>
            </a:pPr>
            <a:r>
              <a:rPr lang="en-US" sz="2400" dirty="0" smtClean="0"/>
              <a:t>Security</a:t>
            </a:r>
          </a:p>
          <a:p>
            <a:pPr marL="723900" indent="-368300">
              <a:lnSpc>
                <a:spcPct val="90000"/>
              </a:lnSpc>
              <a:spcBef>
                <a:spcPct val="40000"/>
              </a:spcBef>
            </a:pPr>
            <a:r>
              <a:rPr lang="en-US" sz="2400" dirty="0" smtClean="0"/>
              <a:t>Back-ups</a:t>
            </a:r>
          </a:p>
          <a:p>
            <a:pPr marL="723900" indent="-368300">
              <a:lnSpc>
                <a:spcPct val="90000"/>
              </a:lnSpc>
              <a:spcBef>
                <a:spcPct val="40000"/>
              </a:spcBef>
            </a:pPr>
            <a:r>
              <a:rPr lang="en-US" sz="2400" dirty="0" smtClean="0"/>
              <a:t>Validation:</a:t>
            </a:r>
          </a:p>
          <a:p>
            <a:pPr marL="1435100" lvl="1" indent="-360363">
              <a:lnSpc>
                <a:spcPct val="90000"/>
              </a:lnSpc>
              <a:spcBef>
                <a:spcPct val="40000"/>
              </a:spcBef>
            </a:pPr>
            <a:r>
              <a:rPr lang="en-US" i="1" dirty="0" smtClean="0"/>
              <a:t>Hardware</a:t>
            </a:r>
          </a:p>
          <a:p>
            <a:pPr marL="1435100" lvl="1" indent="-360363">
              <a:lnSpc>
                <a:spcPct val="90000"/>
              </a:lnSpc>
              <a:spcBef>
                <a:spcPct val="40000"/>
              </a:spcBef>
            </a:pPr>
            <a:r>
              <a:rPr lang="en-US" i="1" dirty="0" smtClean="0"/>
              <a:t>Software</a:t>
            </a:r>
          </a:p>
          <a:p>
            <a:pPr marL="747713" lvl="1" indent="-346075">
              <a:lnSpc>
                <a:spcPct val="90000"/>
              </a:lnSpc>
              <a:spcBef>
                <a:spcPct val="40000"/>
              </a:spcBef>
            </a:pPr>
            <a:r>
              <a:rPr lang="en-US" sz="2400" dirty="0" smtClean="0"/>
              <a:t>Production and quality control.</a:t>
            </a:r>
          </a:p>
          <a:p>
            <a:pPr marL="1435100" lvl="1" indent="-1033463">
              <a:lnSpc>
                <a:spcPct val="90000"/>
              </a:lnSpc>
              <a:spcBef>
                <a:spcPct val="40000"/>
              </a:spcBef>
              <a:buNone/>
            </a:pPr>
            <a:endParaRPr lang="en-GB" sz="2000" i="1" dirty="0" smtClean="0"/>
          </a:p>
          <a:p>
            <a:pPr>
              <a:buNone/>
            </a:pPr>
            <a:endParaRPr lang="en-US" sz="24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a:t>
            </a:r>
            <a:endParaRPr lang="en-US" dirty="0"/>
          </a:p>
        </p:txBody>
      </p:sp>
      <p:sp>
        <p:nvSpPr>
          <p:cNvPr id="3" name="Content Placeholder 2"/>
          <p:cNvSpPr>
            <a:spLocks noGrp="1"/>
          </p:cNvSpPr>
          <p:nvPr>
            <p:ph idx="1"/>
          </p:nvPr>
        </p:nvSpPr>
        <p:spPr>
          <a:xfrm>
            <a:off x="-76200" y="1295400"/>
            <a:ext cx="9067800" cy="4876800"/>
          </a:xfrm>
        </p:spPr>
        <p:txBody>
          <a:bodyPr>
            <a:normAutofit fontScale="92500" lnSpcReduction="10000"/>
          </a:bodyPr>
          <a:lstStyle/>
          <a:p>
            <a:pPr marL="723900" indent="-368300"/>
            <a:r>
              <a:rPr lang="en-US" sz="2400" dirty="0" smtClean="0"/>
              <a:t>Computer systems used in planning, specification, programming, testing, commissioning, document operation, monitoring and modifying.</a:t>
            </a:r>
          </a:p>
          <a:p>
            <a:pPr marL="723900" indent="-368300"/>
            <a:r>
              <a:rPr lang="en-US" sz="2400" dirty="0" smtClean="0"/>
              <a:t>Validation: Evidence and confidence</a:t>
            </a:r>
          </a:p>
          <a:p>
            <a:pPr marL="1435100" lvl="1" indent="-360363"/>
            <a:r>
              <a:rPr lang="en-US" sz="2400" i="1" dirty="0" smtClean="0"/>
              <a:t>intended use, accuracy, consistency and reliability.</a:t>
            </a:r>
          </a:p>
          <a:p>
            <a:pPr marL="747713" lvl="1" indent="-346075">
              <a:buFont typeface="Wingdings" pitchFamily="2" charset="2"/>
              <a:buChar char="Ø"/>
            </a:pPr>
            <a:r>
              <a:rPr lang="en-US" sz="2400" dirty="0" smtClean="0"/>
              <a:t>Both the system specifications and functional specifications should be validated.</a:t>
            </a:r>
          </a:p>
          <a:p>
            <a:pPr marL="457200" indent="-346075"/>
            <a:r>
              <a:rPr lang="en-US" sz="2400" dirty="0" smtClean="0"/>
              <a:t>Periodic (or continuous) evaluation should be performed after the initial validation.</a:t>
            </a:r>
            <a:endParaRPr lang="en-GB" sz="2400" dirty="0" smtClean="0"/>
          </a:p>
          <a:p>
            <a:pPr marL="401638" lvl="1" indent="-346075">
              <a:buNone/>
            </a:pPr>
            <a:endParaRPr lang="en-GB" sz="1900" i="1" dirty="0" smtClean="0"/>
          </a:p>
          <a:p>
            <a:pPr marL="401638" indent="-290513">
              <a:lnSpc>
                <a:spcPct val="80000"/>
              </a:lnSpc>
            </a:pPr>
            <a:r>
              <a:rPr lang="en-US" sz="2400" b="1" dirty="0" smtClean="0"/>
              <a:t>Written procedures for:</a:t>
            </a:r>
          </a:p>
          <a:p>
            <a:pPr marL="401638" lvl="1" indent="-290513">
              <a:lnSpc>
                <a:spcPct val="80000"/>
              </a:lnSpc>
              <a:buNone/>
            </a:pPr>
            <a:r>
              <a:rPr lang="en-US" sz="2600" i="1" dirty="0" smtClean="0"/>
              <a:t>    </a:t>
            </a:r>
            <a:r>
              <a:rPr lang="en-US" sz="2400" i="1" dirty="0" smtClean="0"/>
              <a:t>performance monitoring, change control, programme and data security, calibration and maintenance, personnel training, emergency recovery and periodic re-evaluation</a:t>
            </a:r>
          </a:p>
          <a:p>
            <a:pPr marL="747713" lvl="1" indent="-346075">
              <a:buFont typeface="Wingdings" pitchFamily="2" charset="2"/>
              <a:buChar char="Ø"/>
            </a:pPr>
            <a:endParaRPr lang="en-US" sz="2400" dirty="0" smtClean="0"/>
          </a:p>
          <a:p>
            <a:pPr marL="1435100" lvl="1" indent="-360363"/>
            <a:endParaRPr lang="en-GB" sz="2400" i="1" dirty="0" smtClean="0"/>
          </a:p>
          <a:p>
            <a:endParaRPr lang="en-US" sz="24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5699125"/>
          </a:xfrm>
        </p:spPr>
        <p:txBody>
          <a:bodyPr>
            <a:normAutofit fontScale="92500" lnSpcReduction="10000"/>
          </a:bodyPr>
          <a:lstStyle/>
          <a:p>
            <a:pPr marL="723900" indent="-368300" algn="ctr">
              <a:buFont typeface="Wingdings" pitchFamily="2" charset="2"/>
              <a:buNone/>
            </a:pPr>
            <a:r>
              <a:rPr lang="en-US" b="1" dirty="0" smtClean="0"/>
              <a:t>System specification (Control document)</a:t>
            </a:r>
          </a:p>
          <a:p>
            <a:pPr marL="568325" indent="-568325">
              <a:buNone/>
            </a:pPr>
            <a:r>
              <a:rPr lang="en-US" sz="2400" dirty="0" smtClean="0"/>
              <a:t>In place, stating:</a:t>
            </a:r>
          </a:p>
          <a:p>
            <a:pPr marL="568325" lvl="1" indent="-568325">
              <a:lnSpc>
                <a:spcPct val="90000"/>
              </a:lnSpc>
            </a:pPr>
            <a:r>
              <a:rPr lang="en-US" sz="2600" i="1" dirty="0" smtClean="0"/>
              <a:t>objectives of a proposed computer system</a:t>
            </a:r>
          </a:p>
          <a:p>
            <a:pPr marL="568325" lvl="1" indent="-568325">
              <a:lnSpc>
                <a:spcPct val="90000"/>
              </a:lnSpc>
            </a:pPr>
            <a:r>
              <a:rPr lang="en-US" sz="2600" i="1" dirty="0" smtClean="0"/>
              <a:t>the data to be entered and stored </a:t>
            </a:r>
          </a:p>
          <a:p>
            <a:pPr marL="568325" lvl="1" indent="-568325">
              <a:lnSpc>
                <a:spcPct val="90000"/>
              </a:lnSpc>
            </a:pPr>
            <a:r>
              <a:rPr lang="en-US" sz="2600" i="1" dirty="0" smtClean="0"/>
              <a:t>the flow of data </a:t>
            </a:r>
          </a:p>
          <a:p>
            <a:pPr marL="568325" lvl="1" indent="-568325">
              <a:lnSpc>
                <a:spcPct val="90000"/>
              </a:lnSpc>
            </a:pPr>
            <a:r>
              <a:rPr lang="en-US" sz="2600" i="1" dirty="0" smtClean="0"/>
              <a:t>how it interacts with other systems and procedures</a:t>
            </a:r>
          </a:p>
          <a:p>
            <a:pPr marL="568325" lvl="1" indent="-568325">
              <a:lnSpc>
                <a:spcPct val="90000"/>
              </a:lnSpc>
            </a:pPr>
            <a:r>
              <a:rPr lang="en-US" sz="2600" i="1" dirty="0" smtClean="0"/>
              <a:t>the information to be produced </a:t>
            </a:r>
          </a:p>
          <a:p>
            <a:pPr marL="568325" lvl="1" indent="-568325">
              <a:lnSpc>
                <a:spcPct val="90000"/>
              </a:lnSpc>
            </a:pPr>
            <a:r>
              <a:rPr lang="en-US" sz="2600" i="1" dirty="0" smtClean="0"/>
              <a:t>the limits of any variable</a:t>
            </a:r>
          </a:p>
          <a:p>
            <a:pPr marL="568325" lvl="1" indent="-568325">
              <a:lnSpc>
                <a:spcPct val="90000"/>
              </a:lnSpc>
            </a:pPr>
            <a:r>
              <a:rPr lang="en-US" sz="2600" i="1" dirty="0" smtClean="0"/>
              <a:t>the operating programme and test programme</a:t>
            </a:r>
          </a:p>
          <a:p>
            <a:pPr marL="568325" lvl="1" indent="-568325">
              <a:lnSpc>
                <a:spcPct val="90000"/>
              </a:lnSpc>
            </a:pPr>
            <a:endParaRPr lang="en-US" sz="2000" i="1" dirty="0" smtClean="0"/>
          </a:p>
          <a:p>
            <a:pPr marL="457200" indent="-457200"/>
            <a:r>
              <a:rPr lang="en-US" sz="2400" dirty="0" smtClean="0"/>
              <a:t>System elements that need to be considered in computer validation include:</a:t>
            </a:r>
          </a:p>
          <a:p>
            <a:pPr marL="723900" indent="-368300">
              <a:lnSpc>
                <a:spcPct val="40000"/>
              </a:lnSpc>
              <a:buNone/>
            </a:pPr>
            <a:endParaRPr lang="en-US" sz="2400" dirty="0" smtClean="0"/>
          </a:p>
          <a:p>
            <a:pPr marL="1346200" lvl="1" indent="-271463"/>
            <a:r>
              <a:rPr lang="en-US" sz="2400" i="1" dirty="0" smtClean="0"/>
              <a:t>hardware (equipment) </a:t>
            </a:r>
          </a:p>
          <a:p>
            <a:pPr marL="1346200" lvl="1" indent="-271463"/>
            <a:r>
              <a:rPr lang="en-US" sz="2400" i="1" dirty="0" smtClean="0"/>
              <a:t>software (procedures) </a:t>
            </a:r>
          </a:p>
          <a:p>
            <a:pPr marL="1346200" lvl="1" indent="-271463"/>
            <a:r>
              <a:rPr lang="en-US" sz="2400" i="1" dirty="0" smtClean="0"/>
              <a:t>people (users)</a:t>
            </a:r>
            <a:endParaRPr lang="en-GB" sz="2400" i="1" dirty="0" smtClean="0"/>
          </a:p>
          <a:p>
            <a:pPr marL="568325" lvl="1" indent="-568325">
              <a:lnSpc>
                <a:spcPct val="90000"/>
              </a:lnSpc>
            </a:pPr>
            <a:endParaRPr lang="en-US" sz="2000" i="1" dirty="0" smtClean="0"/>
          </a:p>
          <a:p>
            <a:pPr marL="1346200" lvl="1" indent="-442913">
              <a:lnSpc>
                <a:spcPct val="40000"/>
              </a:lnSpc>
              <a:buFont typeface="Arial" charset="0"/>
              <a:buNone/>
            </a:pPr>
            <a:endParaRPr lang="en-US" sz="2200" b="1" i="1" dirty="0" smtClean="0"/>
          </a:p>
          <a:p>
            <a:endParaRPr lang="en-US" sz="24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81000"/>
            <a:ext cx="8839200" cy="5699125"/>
          </a:xfrm>
        </p:spPr>
        <p:txBody>
          <a:bodyPr>
            <a:normAutofit/>
          </a:bodyPr>
          <a:lstStyle/>
          <a:p>
            <a:pPr marL="723900" indent="-368300" algn="ctr">
              <a:lnSpc>
                <a:spcPct val="90000"/>
              </a:lnSpc>
              <a:buFont typeface="Wingdings" pitchFamily="2" charset="2"/>
              <a:buNone/>
            </a:pPr>
            <a:r>
              <a:rPr lang="en-US" b="1" dirty="0" smtClean="0"/>
              <a:t>Functional specification </a:t>
            </a:r>
            <a:r>
              <a:rPr lang="en-US" sz="2600" b="1" dirty="0" smtClean="0"/>
              <a:t>(Performance specification)</a:t>
            </a:r>
          </a:p>
          <a:p>
            <a:pPr marL="723900" indent="-368300" algn="ctr">
              <a:lnSpc>
                <a:spcPct val="80000"/>
              </a:lnSpc>
              <a:buNone/>
            </a:pPr>
            <a:endParaRPr lang="en-US" sz="2600" b="1" dirty="0" smtClean="0"/>
          </a:p>
          <a:p>
            <a:pPr marL="723900" indent="-368300">
              <a:lnSpc>
                <a:spcPct val="80000"/>
              </a:lnSpc>
              <a:spcBef>
                <a:spcPct val="30000"/>
              </a:spcBef>
            </a:pPr>
            <a:r>
              <a:rPr lang="en-US" sz="2400" dirty="0" smtClean="0"/>
              <a:t>Provide instructions for:</a:t>
            </a:r>
          </a:p>
          <a:p>
            <a:pPr marL="1435100" lvl="1" indent="-360363">
              <a:lnSpc>
                <a:spcPct val="80000"/>
              </a:lnSpc>
              <a:spcBef>
                <a:spcPct val="30000"/>
              </a:spcBef>
            </a:pPr>
            <a:r>
              <a:rPr lang="en-US" sz="2000" i="1" dirty="0" smtClean="0"/>
              <a:t>testing, operating, and maintaining the system</a:t>
            </a:r>
          </a:p>
          <a:p>
            <a:pPr marL="1435100" lvl="1" indent="-360363">
              <a:lnSpc>
                <a:spcPct val="80000"/>
              </a:lnSpc>
              <a:spcBef>
                <a:spcPct val="30000"/>
              </a:spcBef>
            </a:pPr>
            <a:r>
              <a:rPr lang="en-US" sz="2000" i="1" dirty="0" smtClean="0"/>
              <a:t>names of the person(s) (development and operation)</a:t>
            </a:r>
          </a:p>
          <a:p>
            <a:pPr marL="723900" indent="-368300">
              <a:lnSpc>
                <a:spcPct val="80000"/>
              </a:lnSpc>
              <a:spcBef>
                <a:spcPct val="30000"/>
              </a:spcBef>
            </a:pPr>
            <a:r>
              <a:rPr lang="en-US" sz="2400" dirty="0" smtClean="0"/>
              <a:t>When using computer systems, consideration:</a:t>
            </a:r>
          </a:p>
          <a:p>
            <a:pPr marL="1435100" lvl="1" indent="-360363">
              <a:lnSpc>
                <a:spcPct val="80000"/>
              </a:lnSpc>
              <a:spcBef>
                <a:spcPct val="30000"/>
              </a:spcBef>
            </a:pPr>
            <a:r>
              <a:rPr lang="en-US" sz="2000" i="1" dirty="0" smtClean="0"/>
              <a:t>location</a:t>
            </a:r>
          </a:p>
          <a:p>
            <a:pPr marL="1435100" lvl="1" indent="-360363">
              <a:lnSpc>
                <a:spcPct val="80000"/>
              </a:lnSpc>
              <a:spcBef>
                <a:spcPct val="30000"/>
              </a:spcBef>
            </a:pPr>
            <a:r>
              <a:rPr lang="en-US" sz="2000" i="1" dirty="0" smtClean="0"/>
              <a:t>power supply</a:t>
            </a:r>
          </a:p>
          <a:p>
            <a:pPr marL="1435100" lvl="1" indent="-360363">
              <a:lnSpc>
                <a:spcPct val="80000"/>
              </a:lnSpc>
              <a:spcBef>
                <a:spcPct val="30000"/>
              </a:spcBef>
              <a:buFont typeface="Arial" charset="0"/>
              <a:buNone/>
            </a:pPr>
            <a:r>
              <a:rPr lang="en-US" sz="2000" i="1" dirty="0" smtClean="0"/>
              <a:t>     (Fluctuations in the electrical supply can influence computer systems and power supply failure can result in loss of memory)</a:t>
            </a:r>
            <a:r>
              <a:rPr lang="en-US" sz="2000" dirty="0" smtClean="0"/>
              <a:t>.</a:t>
            </a:r>
          </a:p>
          <a:p>
            <a:pPr marL="1435100" lvl="1" indent="-360363">
              <a:lnSpc>
                <a:spcPct val="80000"/>
              </a:lnSpc>
              <a:spcBef>
                <a:spcPct val="30000"/>
              </a:spcBef>
            </a:pPr>
            <a:r>
              <a:rPr lang="en-US" sz="2000" i="1" dirty="0" smtClean="0"/>
              <a:t>temperature</a:t>
            </a:r>
          </a:p>
          <a:p>
            <a:pPr marL="1435100" lvl="1" indent="-360363">
              <a:lnSpc>
                <a:spcPct val="80000"/>
              </a:lnSpc>
              <a:spcBef>
                <a:spcPct val="30000"/>
              </a:spcBef>
            </a:pPr>
            <a:r>
              <a:rPr lang="en-US" sz="2000" i="1" dirty="0" smtClean="0"/>
              <a:t>magnetic disturbances</a:t>
            </a:r>
            <a:endParaRPr lang="en-GB" sz="2000" i="1" dirty="0" smtClean="0"/>
          </a:p>
          <a:p>
            <a:endParaRPr lang="en-US" sz="28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5699125"/>
          </a:xfrm>
        </p:spPr>
        <p:txBody>
          <a:bodyPr>
            <a:normAutofit/>
          </a:bodyPr>
          <a:lstStyle/>
          <a:p>
            <a:pPr marL="723900" indent="-723900">
              <a:lnSpc>
                <a:spcPct val="80000"/>
              </a:lnSpc>
              <a:buFont typeface="Wingdings" pitchFamily="2" charset="2"/>
              <a:buNone/>
            </a:pPr>
            <a:r>
              <a:rPr lang="en-US" b="1" dirty="0" smtClean="0"/>
              <a:t>Functional specification </a:t>
            </a:r>
            <a:r>
              <a:rPr lang="en-US" sz="2600" b="1" dirty="0" smtClean="0"/>
              <a:t>(Performance specification)</a:t>
            </a:r>
            <a:r>
              <a:rPr lang="en-US" b="1" dirty="0" smtClean="0"/>
              <a:t> </a:t>
            </a:r>
            <a:r>
              <a:rPr lang="en-US" sz="2600" b="1" dirty="0" smtClean="0"/>
              <a:t>(2)</a:t>
            </a:r>
          </a:p>
          <a:p>
            <a:pPr marL="1435100" lvl="1" indent="-360363">
              <a:lnSpc>
                <a:spcPct val="40000"/>
              </a:lnSpc>
              <a:buFont typeface="Arial" charset="0"/>
              <a:buNone/>
            </a:pPr>
            <a:endParaRPr lang="en-US" sz="2200" dirty="0" smtClean="0"/>
          </a:p>
          <a:p>
            <a:pPr marL="723900" indent="-368300">
              <a:lnSpc>
                <a:spcPct val="80000"/>
              </a:lnSpc>
              <a:buFont typeface="Wingdings" pitchFamily="2" charset="2"/>
              <a:buNone/>
            </a:pPr>
            <a:r>
              <a:rPr lang="en-US" sz="2400" dirty="0" smtClean="0"/>
              <a:t>GMP requirements for computer systems:</a:t>
            </a:r>
          </a:p>
          <a:p>
            <a:pPr marL="723900" indent="-368300">
              <a:lnSpc>
                <a:spcPct val="20000"/>
              </a:lnSpc>
              <a:buNone/>
            </a:pPr>
            <a:endParaRPr lang="en-US" sz="2200" dirty="0" smtClean="0"/>
          </a:p>
          <a:p>
            <a:pPr marL="723900" indent="-368300">
              <a:lnSpc>
                <a:spcPct val="80000"/>
              </a:lnSpc>
            </a:pPr>
            <a:r>
              <a:rPr lang="en-US" sz="2300" b="1" dirty="0" smtClean="0"/>
              <a:t>Verification and revalidation</a:t>
            </a:r>
            <a:r>
              <a:rPr lang="en-US" sz="2300" dirty="0" smtClean="0"/>
              <a:t> </a:t>
            </a:r>
          </a:p>
          <a:p>
            <a:pPr marL="1435100" lvl="1" indent="-360363">
              <a:lnSpc>
                <a:spcPct val="80000"/>
              </a:lnSpc>
            </a:pPr>
            <a:r>
              <a:rPr lang="en-US" sz="2300" i="1" dirty="0" smtClean="0"/>
              <a:t>After a suitable period of running a new system</a:t>
            </a:r>
          </a:p>
          <a:p>
            <a:pPr marL="1435100" lvl="1" indent="-360363">
              <a:lnSpc>
                <a:spcPct val="80000"/>
              </a:lnSpc>
            </a:pPr>
            <a:r>
              <a:rPr lang="en-US" sz="2300" i="1" dirty="0" smtClean="0"/>
              <a:t>Independently reviewed and compared with the system specification and functional specification</a:t>
            </a:r>
          </a:p>
          <a:p>
            <a:pPr marL="723900" indent="-368300">
              <a:lnSpc>
                <a:spcPct val="80000"/>
              </a:lnSpc>
            </a:pPr>
            <a:r>
              <a:rPr lang="en-US" sz="2300" b="1" dirty="0" smtClean="0"/>
              <a:t>Change control </a:t>
            </a:r>
          </a:p>
          <a:p>
            <a:pPr marL="1435100" lvl="1" indent="-360363">
              <a:lnSpc>
                <a:spcPct val="80000"/>
              </a:lnSpc>
            </a:pPr>
            <a:r>
              <a:rPr lang="en-US" sz="2300" i="1" dirty="0" smtClean="0"/>
              <a:t>Alterations made in accordance with a defined procedure</a:t>
            </a:r>
          </a:p>
          <a:p>
            <a:pPr marL="1435100" lvl="1" indent="-360363">
              <a:lnSpc>
                <a:spcPct val="80000"/>
              </a:lnSpc>
            </a:pPr>
            <a:r>
              <a:rPr lang="en-US" sz="2300" i="1" dirty="0" smtClean="0"/>
              <a:t>Provision for checking, approving and implementing the change</a:t>
            </a:r>
          </a:p>
          <a:p>
            <a:pPr marL="723900" indent="-368300">
              <a:lnSpc>
                <a:spcPct val="80000"/>
              </a:lnSpc>
            </a:pPr>
            <a:r>
              <a:rPr lang="en-US" sz="2300" b="1" dirty="0" smtClean="0"/>
              <a:t>Checks </a:t>
            </a:r>
          </a:p>
          <a:p>
            <a:pPr marL="1435100" lvl="1" indent="-360363">
              <a:lnSpc>
                <a:spcPct val="80000"/>
              </a:lnSpc>
            </a:pPr>
            <a:r>
              <a:rPr lang="en-US" sz="2300" dirty="0" smtClean="0"/>
              <a:t> </a:t>
            </a:r>
            <a:r>
              <a:rPr lang="en-US" sz="2300" i="1" dirty="0" smtClean="0"/>
              <a:t>Data checked periodically</a:t>
            </a:r>
          </a:p>
          <a:p>
            <a:pPr marL="1435100" lvl="1" indent="-360363">
              <a:lnSpc>
                <a:spcPct val="80000"/>
              </a:lnSpc>
            </a:pPr>
            <a:r>
              <a:rPr lang="en-US" sz="2300" i="1" dirty="0" smtClean="0"/>
              <a:t> Confirm accurate and reliable transfer</a:t>
            </a:r>
            <a:endParaRPr lang="en-GB" sz="2300" i="1" dirty="0" smtClean="0"/>
          </a:p>
          <a:p>
            <a:endParaRPr lang="en-US" sz="24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86800" cy="6248400"/>
          </a:xfrm>
        </p:spPr>
        <p:txBody>
          <a:bodyPr>
            <a:normAutofit/>
          </a:bodyPr>
          <a:lstStyle/>
          <a:p>
            <a:pPr marL="723900" indent="-368300" algn="ctr">
              <a:buFont typeface="Wingdings" pitchFamily="2" charset="2"/>
              <a:buNone/>
            </a:pPr>
            <a:r>
              <a:rPr lang="en-US" sz="3000" b="1" dirty="0" smtClean="0"/>
              <a:t>Security</a:t>
            </a:r>
          </a:p>
          <a:p>
            <a:pPr marL="723900" indent="-368300" algn="ctr">
              <a:lnSpc>
                <a:spcPct val="40000"/>
              </a:lnSpc>
              <a:buNone/>
            </a:pPr>
            <a:endParaRPr lang="en-US" sz="3000" b="1" dirty="0" smtClean="0"/>
          </a:p>
          <a:p>
            <a:pPr marL="457200" indent="-457200"/>
            <a:r>
              <a:rPr lang="en-US" sz="2400" dirty="0" smtClean="0"/>
              <a:t>Production as well as in quality control</a:t>
            </a:r>
          </a:p>
          <a:p>
            <a:pPr marL="457200" indent="-457200"/>
            <a:r>
              <a:rPr lang="en-US" sz="2400" dirty="0" smtClean="0"/>
              <a:t>Data entered or amended  - authorized persons</a:t>
            </a:r>
          </a:p>
          <a:p>
            <a:pPr marL="457200" indent="-457200"/>
            <a:r>
              <a:rPr lang="en-US" sz="2400" dirty="0" smtClean="0"/>
              <a:t>Security systems to prevent unauthorized entry or manipulation of data</a:t>
            </a:r>
          </a:p>
          <a:p>
            <a:pPr marL="457200" indent="-457200"/>
            <a:r>
              <a:rPr lang="en-US" sz="2400" dirty="0" smtClean="0"/>
              <a:t>SOPs for entering data, changing or amending incorrect entries and creating back-ups</a:t>
            </a:r>
          </a:p>
          <a:p>
            <a:pPr marL="457200" indent="-457200"/>
            <a:r>
              <a:rPr lang="en-US" sz="2400" dirty="0" smtClean="0"/>
              <a:t>Audit trail:</a:t>
            </a:r>
          </a:p>
          <a:p>
            <a:pPr marL="1435100" lvl="1" indent="-360363"/>
            <a:r>
              <a:rPr lang="en-US" sz="2400" i="1" dirty="0" smtClean="0"/>
              <a:t>identify the persons who made entries</a:t>
            </a:r>
          </a:p>
          <a:p>
            <a:pPr marL="1435100" lvl="1" indent="-360363"/>
            <a:r>
              <a:rPr lang="en-US" sz="2400" i="1" dirty="0" smtClean="0"/>
              <a:t>identify the persons who made changes</a:t>
            </a:r>
          </a:p>
          <a:p>
            <a:pPr marL="1435100" lvl="1" indent="-360363"/>
            <a:r>
              <a:rPr lang="en-US" sz="2400" i="1" dirty="0" smtClean="0"/>
              <a:t>identify the persons who released material</a:t>
            </a:r>
          </a:p>
          <a:p>
            <a:pPr marL="1435100" lvl="1" indent="-360363"/>
            <a:r>
              <a:rPr lang="en-US" sz="2400" i="1" dirty="0" smtClean="0"/>
              <a:t>identify the persons who performed other critical steps in production or control</a:t>
            </a:r>
            <a:endParaRPr lang="en-GB" sz="2400" i="1" dirty="0" smtClean="0"/>
          </a:p>
          <a:p>
            <a:pPr marL="457200" indent="-457200"/>
            <a:endParaRPr lang="en-US" sz="2400" dirty="0" smtClean="0"/>
          </a:p>
          <a:p>
            <a:endParaRPr lang="en-US" sz="24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686800" cy="5943600"/>
          </a:xfrm>
        </p:spPr>
        <p:txBody>
          <a:bodyPr>
            <a:normAutofit/>
          </a:bodyPr>
          <a:lstStyle/>
          <a:p>
            <a:pPr marL="723900" indent="-368300">
              <a:lnSpc>
                <a:spcPct val="90000"/>
              </a:lnSpc>
            </a:pPr>
            <a:r>
              <a:rPr lang="en-US" sz="2400" dirty="0" smtClean="0"/>
              <a:t>Independent verification and release for use by a second authorized person</a:t>
            </a:r>
          </a:p>
          <a:p>
            <a:pPr marL="1435100" lvl="1" indent="-360363">
              <a:lnSpc>
                <a:spcPct val="90000"/>
              </a:lnSpc>
            </a:pPr>
            <a:r>
              <a:rPr lang="en-US" sz="2000" i="1" dirty="0" smtClean="0"/>
              <a:t>e.g. for entry of a master processing formula.</a:t>
            </a:r>
          </a:p>
          <a:p>
            <a:pPr marL="1435100" lvl="1" indent="-360363">
              <a:lnSpc>
                <a:spcPct val="90000"/>
              </a:lnSpc>
              <a:buNone/>
            </a:pPr>
            <a:endParaRPr lang="en-US" sz="900" i="1" dirty="0" smtClean="0"/>
          </a:p>
          <a:p>
            <a:pPr marL="723900" indent="-368300">
              <a:lnSpc>
                <a:spcPct val="90000"/>
              </a:lnSpc>
            </a:pPr>
            <a:r>
              <a:rPr lang="en-US" sz="2400" dirty="0" smtClean="0"/>
              <a:t>SOPs for certain systems or processes validated</a:t>
            </a:r>
          </a:p>
          <a:p>
            <a:pPr marL="1435100" lvl="1" indent="-360363">
              <a:lnSpc>
                <a:spcPct val="90000"/>
              </a:lnSpc>
            </a:pPr>
            <a:r>
              <a:rPr lang="en-US" sz="2000" i="1" dirty="0" smtClean="0"/>
              <a:t>e.g. action in case of system failure or breakdown  including disaster recovery procedure in the event of a breakdown</a:t>
            </a:r>
          </a:p>
          <a:p>
            <a:pPr marL="1435100" lvl="1" indent="-360363">
              <a:lnSpc>
                <a:spcPct val="90000"/>
              </a:lnSpc>
              <a:buNone/>
            </a:pPr>
            <a:endParaRPr lang="en-US" sz="1600" i="1" dirty="0" smtClean="0"/>
          </a:p>
          <a:p>
            <a:pPr marL="723900" indent="-368300" algn="ctr">
              <a:buFont typeface="Wingdings" pitchFamily="2" charset="2"/>
              <a:buNone/>
            </a:pPr>
            <a:r>
              <a:rPr lang="en-US" sz="3000" b="1" dirty="0" smtClean="0"/>
              <a:t>Back-ups</a:t>
            </a:r>
          </a:p>
          <a:p>
            <a:pPr marL="723900" indent="-368300"/>
            <a:r>
              <a:rPr lang="en-US" sz="2400" dirty="0" smtClean="0"/>
              <a:t>Regular back-ups of all files and data</a:t>
            </a:r>
          </a:p>
          <a:p>
            <a:pPr marL="1435100" lvl="1" indent="-360363"/>
            <a:r>
              <a:rPr lang="en-US" sz="2400" i="1" dirty="0" smtClean="0"/>
              <a:t>Secure storage (prevent intentional or accidental damage)</a:t>
            </a:r>
          </a:p>
          <a:p>
            <a:pPr marL="1435100" lvl="1" indent="-360363">
              <a:lnSpc>
                <a:spcPct val="90000"/>
              </a:lnSpc>
              <a:buNone/>
            </a:pPr>
            <a:endParaRPr lang="en-GB" i="1" dirty="0" smtClean="0"/>
          </a:p>
          <a:p>
            <a:endParaRPr lang="en-US" sz="24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4A42DD3-70F6-4A37-8F34-DF58F15B3F96}" type="slidenum">
              <a:rPr lang="en-US" smtClean="0"/>
              <a:pPr/>
              <a:t>5</a:t>
            </a:fld>
            <a:endParaRPr lang="en-US"/>
          </a:p>
        </p:txBody>
      </p:sp>
      <p:sp>
        <p:nvSpPr>
          <p:cNvPr id="5" name="Rectangle 4"/>
          <p:cNvSpPr>
            <a:spLocks noChangeArrowheads="1"/>
          </p:cNvSpPr>
          <p:nvPr/>
        </p:nvSpPr>
        <p:spPr bwMode="auto">
          <a:xfrm>
            <a:off x="196850" y="76200"/>
            <a:ext cx="8337550" cy="762000"/>
          </a:xfrm>
          <a:prstGeom prst="rect">
            <a:avLst/>
          </a:prstGeom>
          <a:noFill/>
          <a:ln w="9525">
            <a:noFill/>
            <a:miter lim="800000"/>
            <a:headEnd/>
            <a:tailEnd/>
          </a:ln>
          <a:effectLst/>
        </p:spPr>
        <p:txBody>
          <a:bodyPr anchor="b"/>
          <a:lstStyle/>
          <a:p>
            <a:pPr algn="ctr"/>
            <a:r>
              <a:rPr lang="en-US" sz="4400" dirty="0">
                <a:solidFill>
                  <a:schemeClr val="tx2"/>
                </a:solidFill>
              </a:rPr>
              <a:t>Type of validation</a:t>
            </a:r>
            <a:endParaRPr lang="th-TH" sz="4400" dirty="0">
              <a:solidFill>
                <a:schemeClr val="tx2"/>
              </a:solidFill>
            </a:endParaRPr>
          </a:p>
        </p:txBody>
      </p:sp>
      <p:sp>
        <p:nvSpPr>
          <p:cNvPr id="6" name="Rectangle 5"/>
          <p:cNvSpPr>
            <a:spLocks noChangeArrowheads="1"/>
          </p:cNvSpPr>
          <p:nvPr/>
        </p:nvSpPr>
        <p:spPr bwMode="auto">
          <a:xfrm>
            <a:off x="196850" y="990600"/>
            <a:ext cx="8642350" cy="5486400"/>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n-US" sz="2400" dirty="0" smtClean="0"/>
              <a:t>Prospective validation</a:t>
            </a:r>
            <a:endParaRPr lang="en-US" sz="2400" dirty="0"/>
          </a:p>
          <a:p>
            <a:pPr marL="742950" lvl="1" indent="-285750">
              <a:lnSpc>
                <a:spcPct val="90000"/>
              </a:lnSpc>
              <a:spcBef>
                <a:spcPct val="20000"/>
              </a:spcBef>
              <a:buFontTx/>
              <a:buChar char="–"/>
            </a:pPr>
            <a:r>
              <a:rPr lang="en-US" sz="2200" dirty="0"/>
              <a:t>pre-planned </a:t>
            </a:r>
            <a:r>
              <a:rPr lang="en-US" sz="2200" dirty="0" smtClean="0"/>
              <a:t>protocol</a:t>
            </a:r>
          </a:p>
          <a:p>
            <a:pPr marL="742950" lvl="1" indent="-285750">
              <a:lnSpc>
                <a:spcPct val="90000"/>
              </a:lnSpc>
              <a:spcBef>
                <a:spcPct val="20000"/>
              </a:spcBef>
              <a:buFontTx/>
              <a:buChar char="–"/>
            </a:pPr>
            <a:r>
              <a:rPr lang="en-US" sz="2200" dirty="0" smtClean="0"/>
              <a:t>It makes an integral part of a carefully planned, logical product /process developmental program. (Figure 1)</a:t>
            </a:r>
          </a:p>
          <a:p>
            <a:pPr marL="742950" lvl="1" indent="-285750">
              <a:lnSpc>
                <a:spcPct val="90000"/>
              </a:lnSpc>
              <a:spcBef>
                <a:spcPct val="20000"/>
              </a:spcBef>
            </a:pPr>
            <a:endParaRPr lang="en-US" sz="2200" dirty="0"/>
          </a:p>
          <a:p>
            <a:pPr marL="342900" indent="-342900">
              <a:lnSpc>
                <a:spcPct val="90000"/>
              </a:lnSpc>
              <a:spcBef>
                <a:spcPct val="20000"/>
              </a:spcBef>
              <a:buFontTx/>
              <a:buChar char="•"/>
            </a:pPr>
            <a:r>
              <a:rPr lang="en-US" sz="2400" dirty="0" smtClean="0"/>
              <a:t>Concurrent validation</a:t>
            </a:r>
            <a:endParaRPr lang="en-US" sz="2400" dirty="0"/>
          </a:p>
          <a:p>
            <a:pPr marL="742950" lvl="1" indent="-285750">
              <a:lnSpc>
                <a:spcPct val="90000"/>
              </a:lnSpc>
              <a:spcBef>
                <a:spcPct val="20000"/>
              </a:spcBef>
              <a:buFontTx/>
              <a:buChar char="–"/>
            </a:pPr>
            <a:r>
              <a:rPr lang="en-US" sz="2200" dirty="0"/>
              <a:t>base on data collected during actual performance of a process already implemented in a manufacturing facility</a:t>
            </a:r>
          </a:p>
          <a:p>
            <a:pPr marL="742950" lvl="1" indent="-285750">
              <a:lnSpc>
                <a:spcPct val="90000"/>
              </a:lnSpc>
              <a:spcBef>
                <a:spcPct val="20000"/>
              </a:spcBef>
              <a:buFontTx/>
              <a:buChar char="–"/>
            </a:pPr>
            <a:r>
              <a:rPr lang="en-US" sz="2200" dirty="0"/>
              <a:t>suit manufacturers of long standing, have well-controlled manufacturing </a:t>
            </a:r>
            <a:r>
              <a:rPr lang="en-US" sz="2200" dirty="0" smtClean="0"/>
              <a:t>process</a:t>
            </a:r>
          </a:p>
          <a:p>
            <a:pPr marL="742950" lvl="1" indent="-285750">
              <a:lnSpc>
                <a:spcPct val="90000"/>
              </a:lnSpc>
              <a:spcBef>
                <a:spcPct val="20000"/>
              </a:spcBef>
            </a:pPr>
            <a:endParaRPr lang="en-US" sz="2200" dirty="0"/>
          </a:p>
          <a:p>
            <a:pPr>
              <a:lnSpc>
                <a:spcPct val="90000"/>
              </a:lnSpc>
              <a:buFontTx/>
              <a:buChar char="•"/>
            </a:pPr>
            <a:r>
              <a:rPr lang="en-US" sz="2400" dirty="0" smtClean="0"/>
              <a:t>Retrospective validation</a:t>
            </a:r>
          </a:p>
          <a:p>
            <a:pPr lvl="1">
              <a:lnSpc>
                <a:spcPct val="90000"/>
              </a:lnSpc>
              <a:buFontTx/>
              <a:buChar char="–"/>
            </a:pPr>
            <a:r>
              <a:rPr lang="en-US" sz="2200" dirty="0" smtClean="0"/>
              <a:t>for production for a long time, but has not been validated according to a prospective protocol and concurrent validation is not realistic option  (</a:t>
            </a:r>
            <a:r>
              <a:rPr lang="en-US" sz="2200" u="sng" dirty="0" smtClean="0"/>
              <a:t>is not generally accepted)</a:t>
            </a:r>
          </a:p>
          <a:p>
            <a:pPr marL="742950" lvl="1" indent="-285750">
              <a:lnSpc>
                <a:spcPct val="90000"/>
              </a:lnSpc>
              <a:spcBef>
                <a:spcPct val="20000"/>
              </a:spcBef>
            </a:pPr>
            <a:endParaRPr lang="th-TH" sz="2200" u="sng"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5943600"/>
          </a:xfrm>
        </p:spPr>
        <p:txBody>
          <a:bodyPr>
            <a:normAutofit fontScale="92500" lnSpcReduction="20000"/>
          </a:bodyPr>
          <a:lstStyle/>
          <a:p>
            <a:pPr marL="723900" indent="-368300" algn="ctr">
              <a:buFont typeface="Wingdings" pitchFamily="2" charset="2"/>
              <a:buNone/>
            </a:pPr>
            <a:r>
              <a:rPr lang="en-US" sz="3000" b="1" dirty="0" smtClean="0"/>
              <a:t>Validation</a:t>
            </a:r>
          </a:p>
          <a:p>
            <a:pPr marL="457200" indent="-457200"/>
            <a:r>
              <a:rPr lang="en-US" sz="2400" dirty="0" smtClean="0"/>
              <a:t>Validation process should include:</a:t>
            </a:r>
          </a:p>
          <a:p>
            <a:pPr marL="969963" lvl="1" indent="-457200"/>
            <a:r>
              <a:rPr lang="en-US" sz="2000" i="1" dirty="0" smtClean="0"/>
              <a:t>Planning</a:t>
            </a:r>
          </a:p>
          <a:p>
            <a:pPr marL="969963" lvl="1" indent="-457200"/>
            <a:r>
              <a:rPr lang="en-US" sz="2000" i="1" dirty="0" smtClean="0"/>
              <a:t>Validation policy</a:t>
            </a:r>
          </a:p>
          <a:p>
            <a:pPr marL="969963" lvl="1" indent="-457200"/>
            <a:r>
              <a:rPr lang="en-US" sz="2000" i="1" dirty="0" smtClean="0"/>
              <a:t>Project plan and SOPs</a:t>
            </a:r>
          </a:p>
          <a:p>
            <a:pPr marL="457200" indent="-457200"/>
            <a:r>
              <a:rPr lang="en-US" sz="2400" dirty="0" smtClean="0"/>
              <a:t>Define computer-related systems and vendors</a:t>
            </a:r>
          </a:p>
          <a:p>
            <a:pPr marL="457200" indent="-457200"/>
            <a:r>
              <a:rPr lang="en-US" sz="2400" dirty="0" smtClean="0"/>
              <a:t>Vendor and product evaluated</a:t>
            </a:r>
          </a:p>
          <a:p>
            <a:pPr marL="457200" indent="-457200"/>
            <a:r>
              <a:rPr lang="en-US" sz="2400" dirty="0" smtClean="0"/>
              <a:t>System designed and constructed</a:t>
            </a:r>
          </a:p>
          <a:p>
            <a:pPr marL="803275" lvl="1" indent="-346075"/>
            <a:r>
              <a:rPr lang="en-US" sz="2000" i="1" dirty="0" smtClean="0"/>
              <a:t>Consider types, testing and quality assurance of the software</a:t>
            </a:r>
          </a:p>
          <a:p>
            <a:pPr marL="457200" indent="-457200"/>
            <a:r>
              <a:rPr lang="en-US" sz="2400" dirty="0" smtClean="0"/>
              <a:t>Extent of qualification depends on complexity of the system</a:t>
            </a:r>
          </a:p>
          <a:p>
            <a:pPr marL="457200" indent="-457200">
              <a:spcBef>
                <a:spcPct val="60000"/>
              </a:spcBef>
            </a:pPr>
            <a:r>
              <a:rPr lang="en-US" sz="2600" dirty="0" smtClean="0"/>
              <a:t>Qualification includes:</a:t>
            </a:r>
          </a:p>
          <a:p>
            <a:pPr marL="723900" indent="-368300">
              <a:spcBef>
                <a:spcPct val="60000"/>
              </a:spcBef>
              <a:buFont typeface="Arial" pitchFamily="34" charset="0"/>
              <a:buChar char="•"/>
            </a:pPr>
            <a:r>
              <a:rPr lang="en-US" sz="2000" dirty="0" smtClean="0"/>
              <a:t>Installation</a:t>
            </a:r>
          </a:p>
          <a:p>
            <a:pPr marL="723900" indent="-368300">
              <a:spcBef>
                <a:spcPct val="60000"/>
              </a:spcBef>
              <a:buFont typeface="Arial" pitchFamily="34" charset="0"/>
              <a:buChar char="•"/>
            </a:pPr>
            <a:r>
              <a:rPr lang="en-US" sz="2000" dirty="0" smtClean="0"/>
              <a:t>Evaluation of the system</a:t>
            </a:r>
          </a:p>
          <a:p>
            <a:pPr marL="723900" indent="-368300">
              <a:spcBef>
                <a:spcPct val="60000"/>
              </a:spcBef>
              <a:buFont typeface="Arial" pitchFamily="34" charset="0"/>
              <a:buChar char="•"/>
            </a:pPr>
            <a:r>
              <a:rPr lang="en-US" sz="2000" dirty="0" smtClean="0"/>
              <a:t>Performance</a:t>
            </a:r>
          </a:p>
          <a:p>
            <a:pPr marL="723900" indent="-368300">
              <a:spcBef>
                <a:spcPct val="60000"/>
              </a:spcBef>
              <a:buFont typeface="Arial" pitchFamily="34" charset="0"/>
              <a:buChar char="•"/>
            </a:pPr>
            <a:r>
              <a:rPr lang="en-US" sz="2000" dirty="0" smtClean="0"/>
              <a:t>Change control, maintenance and calibration, security, contingency planning, SOPs, training, performance monitoring and periodic re-evaluation</a:t>
            </a:r>
          </a:p>
          <a:p>
            <a:endParaRPr lang="en-US" sz="20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81000"/>
            <a:ext cx="8839200" cy="6229398"/>
          </a:xfrm>
          <a:prstGeom prst="rect">
            <a:avLst/>
          </a:prstGeom>
        </p:spPr>
        <p:txBody>
          <a:bodyPr wrap="square">
            <a:spAutoFit/>
          </a:bodyPr>
          <a:lstStyle/>
          <a:p>
            <a:pPr marL="723900" indent="-368300" algn="ctr">
              <a:buFont typeface="Wingdings" pitchFamily="2" charset="2"/>
              <a:buNone/>
            </a:pPr>
            <a:r>
              <a:rPr lang="en-US" sz="3600" b="1" dirty="0" smtClean="0"/>
              <a:t>Validation of hardware</a:t>
            </a:r>
          </a:p>
          <a:p>
            <a:pPr marL="723900" indent="-368300" algn="ctr">
              <a:lnSpc>
                <a:spcPct val="40000"/>
              </a:lnSpc>
              <a:spcBef>
                <a:spcPct val="20000"/>
              </a:spcBef>
              <a:buFont typeface="Wingdings" pitchFamily="2" charset="2"/>
              <a:buNone/>
            </a:pPr>
            <a:endParaRPr lang="en-US" b="1" dirty="0" smtClean="0"/>
          </a:p>
          <a:p>
            <a:pPr marL="290513" indent="-290513">
              <a:buFont typeface="Arial" pitchFamily="34" charset="0"/>
              <a:buChar char="•"/>
            </a:pPr>
            <a:r>
              <a:rPr lang="en-US" sz="2000" b="1" dirty="0" smtClean="0"/>
              <a:t>Appropriate tests and challenges to the hardware</a:t>
            </a:r>
          </a:p>
          <a:p>
            <a:pPr marL="290513" indent="-290513">
              <a:buFont typeface="Arial" pitchFamily="34" charset="0"/>
              <a:buChar char="•"/>
            </a:pPr>
            <a:r>
              <a:rPr lang="en-US" sz="2000" b="1" dirty="0" smtClean="0"/>
              <a:t>No influence of static, dust, power-feed voltage fluctuations and electromagnetic interference</a:t>
            </a:r>
          </a:p>
          <a:p>
            <a:pPr marL="290513" indent="-290513">
              <a:buFont typeface="Arial" pitchFamily="34" charset="0"/>
              <a:buChar char="•"/>
            </a:pPr>
            <a:r>
              <a:rPr lang="en-US" sz="2000" b="1" dirty="0" smtClean="0"/>
              <a:t>Hardware is considered to be equipment</a:t>
            </a:r>
          </a:p>
          <a:p>
            <a:pPr marL="623888" lvl="1" indent="-166688">
              <a:buFontTx/>
              <a:buChar char="-"/>
            </a:pPr>
            <a:r>
              <a:rPr lang="en-US" sz="2000" i="1" dirty="0" smtClean="0"/>
              <a:t>focus on location, maintenance and calibration as part of the Qualification</a:t>
            </a:r>
          </a:p>
          <a:p>
            <a:pPr marL="723900" indent="-368300">
              <a:lnSpc>
                <a:spcPct val="80000"/>
              </a:lnSpc>
              <a:buNone/>
            </a:pPr>
            <a:endParaRPr lang="en-US" sz="2000" b="1" dirty="0" smtClean="0"/>
          </a:p>
          <a:p>
            <a:pPr marL="290513" indent="-290513">
              <a:lnSpc>
                <a:spcPct val="80000"/>
              </a:lnSpc>
              <a:buFont typeface="Arial" pitchFamily="34" charset="0"/>
              <a:buChar char="•"/>
            </a:pPr>
            <a:r>
              <a:rPr lang="en-US" sz="2400" dirty="0" smtClean="0"/>
              <a:t>It should prove:</a:t>
            </a:r>
          </a:p>
          <a:p>
            <a:pPr marL="723900" indent="-368300">
              <a:lnSpc>
                <a:spcPct val="80000"/>
              </a:lnSpc>
              <a:spcBef>
                <a:spcPct val="40000"/>
              </a:spcBef>
              <a:buFont typeface="Wingdings" pitchFamily="2" charset="2"/>
              <a:buChar char="v"/>
            </a:pPr>
            <a:r>
              <a:rPr lang="en-US" sz="2000" b="1" dirty="0" smtClean="0"/>
              <a:t>Appropriate capacity</a:t>
            </a:r>
          </a:p>
          <a:p>
            <a:pPr marL="723900" indent="-368300">
              <a:lnSpc>
                <a:spcPct val="80000"/>
              </a:lnSpc>
              <a:spcBef>
                <a:spcPct val="40000"/>
              </a:spcBef>
              <a:buFont typeface="Wingdings" pitchFamily="2" charset="2"/>
              <a:buChar char="v"/>
            </a:pPr>
            <a:r>
              <a:rPr lang="en-US" sz="2000" b="1" dirty="0" smtClean="0"/>
              <a:t>Operational limits </a:t>
            </a:r>
          </a:p>
          <a:p>
            <a:pPr marL="1435100" lvl="1" indent="-360363">
              <a:lnSpc>
                <a:spcPct val="80000"/>
              </a:lnSpc>
              <a:spcBef>
                <a:spcPct val="40000"/>
              </a:spcBef>
            </a:pPr>
            <a:r>
              <a:rPr lang="en-US" sz="2000" i="1" dirty="0" smtClean="0"/>
              <a:t>e.g. memory, connector ports, input ports</a:t>
            </a:r>
          </a:p>
          <a:p>
            <a:pPr marL="723900" indent="-368300">
              <a:lnSpc>
                <a:spcPct val="80000"/>
              </a:lnSpc>
              <a:spcBef>
                <a:spcPct val="40000"/>
              </a:spcBef>
              <a:buFont typeface="Wingdings" pitchFamily="2" charset="2"/>
              <a:buChar char="v"/>
            </a:pPr>
            <a:r>
              <a:rPr lang="en-US" sz="2000" b="1" dirty="0" smtClean="0"/>
              <a:t>Performance under worst-case conditions</a:t>
            </a:r>
          </a:p>
          <a:p>
            <a:pPr marL="1435100" lvl="1" indent="-360363">
              <a:lnSpc>
                <a:spcPct val="80000"/>
              </a:lnSpc>
              <a:spcBef>
                <a:spcPct val="40000"/>
              </a:spcBef>
            </a:pPr>
            <a:r>
              <a:rPr lang="en-US" sz="2000" i="1" dirty="0" smtClean="0"/>
              <a:t>e.g. long hours, temperature extremes</a:t>
            </a:r>
          </a:p>
          <a:p>
            <a:pPr marL="723900" indent="-368300">
              <a:lnSpc>
                <a:spcPct val="80000"/>
              </a:lnSpc>
              <a:spcBef>
                <a:spcPct val="40000"/>
              </a:spcBef>
              <a:buFont typeface="Wingdings" pitchFamily="2" charset="2"/>
              <a:buChar char="v"/>
            </a:pPr>
            <a:r>
              <a:rPr lang="en-US" sz="2000" b="1" dirty="0" smtClean="0"/>
              <a:t>Reproducibility/consistency</a:t>
            </a:r>
          </a:p>
          <a:p>
            <a:pPr marL="1435100" lvl="1" indent="-360363">
              <a:lnSpc>
                <a:spcPct val="80000"/>
              </a:lnSpc>
              <a:spcBef>
                <a:spcPct val="40000"/>
              </a:spcBef>
            </a:pPr>
            <a:r>
              <a:rPr lang="en-US" sz="2000" dirty="0" smtClean="0"/>
              <a:t>e.g. by performing at least three runs under different conditions</a:t>
            </a:r>
            <a:endParaRPr lang="en-GB" sz="2000" dirty="0" smtClean="0"/>
          </a:p>
          <a:p>
            <a:pPr marL="623888" lvl="1" indent="-166688">
              <a:buFontTx/>
              <a:buChar char="-"/>
            </a:pPr>
            <a:endParaRPr lang="en-US" sz="2000" i="1" dirty="0" smtClean="0"/>
          </a:p>
          <a:p>
            <a:pPr marL="723900" indent="-368300">
              <a:spcBef>
                <a:spcPct val="60000"/>
              </a:spcBef>
            </a:pPr>
            <a:endParaRPr lang="en-US" sz="2000" dirty="0"/>
          </a:p>
        </p:txBody>
      </p:sp>
      <p:sp>
        <p:nvSpPr>
          <p:cNvPr id="5" name="Slide Number Placeholder 4"/>
          <p:cNvSpPr>
            <a:spLocks noGrp="1"/>
          </p:cNvSpPr>
          <p:nvPr>
            <p:ph type="sldNum" sz="quarter" idx="12"/>
          </p:nvPr>
        </p:nvSpPr>
        <p:spPr/>
        <p:txBody>
          <a:bodyPr/>
          <a:lstStyle/>
          <a:p>
            <a:fld id="{34A42DD3-70F6-4A37-8F34-DF58F15B3F96}" type="slidenum">
              <a:rPr lang="en-US" smtClean="0"/>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5699125"/>
          </a:xfrm>
        </p:spPr>
        <p:txBody>
          <a:bodyPr>
            <a:normAutofit/>
          </a:bodyPr>
          <a:lstStyle/>
          <a:p>
            <a:pPr marL="723900" indent="-368300" algn="ctr">
              <a:lnSpc>
                <a:spcPct val="80000"/>
              </a:lnSpc>
              <a:buFont typeface="Wingdings" pitchFamily="2" charset="2"/>
              <a:buNone/>
            </a:pPr>
            <a:r>
              <a:rPr lang="en-US" sz="3000" b="1" dirty="0" smtClean="0"/>
              <a:t>Validation of hardware (2)</a:t>
            </a:r>
          </a:p>
          <a:p>
            <a:pPr marL="723900" indent="-368300">
              <a:lnSpc>
                <a:spcPct val="80000"/>
              </a:lnSpc>
            </a:pPr>
            <a:endParaRPr lang="en-US" sz="2400" dirty="0" smtClean="0"/>
          </a:p>
          <a:p>
            <a:pPr marL="457200" indent="-457200">
              <a:lnSpc>
                <a:spcPct val="80000"/>
              </a:lnSpc>
            </a:pPr>
            <a:r>
              <a:rPr lang="en-US" sz="2400" dirty="0" smtClean="0"/>
              <a:t>Written qualification protocols; results in qualification reports kept</a:t>
            </a:r>
          </a:p>
          <a:p>
            <a:pPr marL="457200" indent="-457200">
              <a:lnSpc>
                <a:spcPct val="80000"/>
              </a:lnSpc>
            </a:pPr>
            <a:r>
              <a:rPr lang="en-US" sz="2400" dirty="0" smtClean="0"/>
              <a:t>Revalidation – in case of significant changes</a:t>
            </a:r>
          </a:p>
          <a:p>
            <a:pPr marL="457200" indent="-457200">
              <a:lnSpc>
                <a:spcPct val="80000"/>
              </a:lnSpc>
            </a:pPr>
            <a:r>
              <a:rPr lang="en-US" sz="2400" dirty="0" smtClean="0"/>
              <a:t>Validation may be performed by the vendor – but ultimate responsibility remains with the company</a:t>
            </a:r>
          </a:p>
          <a:p>
            <a:pPr marL="457200" indent="-457200">
              <a:lnSpc>
                <a:spcPct val="80000"/>
              </a:lnSpc>
            </a:pPr>
            <a:r>
              <a:rPr lang="en-US" sz="2400" dirty="0" smtClean="0"/>
              <a:t>If records kept by supplier, manufacturer still has to have sufficient records to allow assessment of the adequacy of the validation</a:t>
            </a:r>
          </a:p>
          <a:p>
            <a:pPr marL="457200" indent="-457200">
              <a:lnSpc>
                <a:spcPct val="80000"/>
              </a:lnSpc>
            </a:pPr>
            <a:r>
              <a:rPr lang="en-US" sz="2400" dirty="0" smtClean="0"/>
              <a:t>A mere certification of suitability from the vendor, for example, will be inadequate</a:t>
            </a:r>
            <a:endParaRPr lang="en-GB" sz="2400" dirty="0" smtClean="0"/>
          </a:p>
          <a:p>
            <a:endParaRPr lang="en-US" sz="24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990600"/>
          </a:xfrm>
        </p:spPr>
        <p:txBody>
          <a:bodyPr>
            <a:normAutofit fontScale="90000"/>
          </a:bodyPr>
          <a:lstStyle/>
          <a:p>
            <a:r>
              <a:rPr lang="en-US" sz="2400" dirty="0" smtClean="0"/>
              <a:t>Summary: Validation requirements for </a:t>
            </a:r>
            <a:r>
              <a:rPr lang="en-US" sz="2400" u="sng" dirty="0" smtClean="0"/>
              <a:t>Hardware</a:t>
            </a:r>
            <a:r>
              <a:rPr lang="en-US" sz="2400" dirty="0" smtClean="0"/>
              <a:t> (See table 1 in notes)</a:t>
            </a:r>
            <a:br>
              <a:rPr lang="en-US" sz="2400" dirty="0" smtClean="0"/>
            </a:br>
            <a:endParaRPr lang="en-US" sz="2400" dirty="0"/>
          </a:p>
        </p:txBody>
      </p:sp>
      <p:sp>
        <p:nvSpPr>
          <p:cNvPr id="18" name="Slide Number Placeholder 17"/>
          <p:cNvSpPr>
            <a:spLocks noGrp="1"/>
          </p:cNvSpPr>
          <p:nvPr>
            <p:ph type="sldNum" sz="quarter" idx="12"/>
          </p:nvPr>
        </p:nvSpPr>
        <p:spPr/>
        <p:txBody>
          <a:bodyPr/>
          <a:lstStyle/>
          <a:p>
            <a:fld id="{34A42DD3-70F6-4A37-8F34-DF58F15B3F96}" type="slidenum">
              <a:rPr lang="en-US" smtClean="0"/>
              <a:pPr/>
              <a:t>53</a:t>
            </a:fld>
            <a:endParaRPr lang="en-US"/>
          </a:p>
        </p:txBody>
      </p:sp>
      <p:sp>
        <p:nvSpPr>
          <p:cNvPr id="20" name="Oval 3"/>
          <p:cNvSpPr>
            <a:spLocks noChangeArrowheads="1"/>
          </p:cNvSpPr>
          <p:nvPr/>
        </p:nvSpPr>
        <p:spPr bwMode="auto">
          <a:xfrm>
            <a:off x="3810000" y="2971800"/>
            <a:ext cx="1985963" cy="958850"/>
          </a:xfrm>
          <a:prstGeom prst="ellipse">
            <a:avLst/>
          </a:prstGeom>
          <a:solidFill>
            <a:schemeClr val="accent1"/>
          </a:solidFill>
          <a:ln w="9525">
            <a:solidFill>
              <a:schemeClr val="tx1"/>
            </a:solidFill>
            <a:round/>
            <a:headEnd/>
            <a:tailEnd/>
          </a:ln>
          <a:effectLst/>
        </p:spPr>
        <p:txBody>
          <a:bodyPr wrap="none" lIns="91424" tIns="45712" rIns="91424" bIns="45712" anchor="ctr"/>
          <a:lstStyle/>
          <a:p>
            <a:pPr algn="ctr" defTabSz="1042988"/>
            <a:r>
              <a:rPr lang="en-GB" sz="2000"/>
              <a:t>Hardware types</a:t>
            </a:r>
            <a:endParaRPr lang="en-US" sz="2000"/>
          </a:p>
        </p:txBody>
      </p:sp>
      <p:sp>
        <p:nvSpPr>
          <p:cNvPr id="21" name="Rectangle 4"/>
          <p:cNvSpPr>
            <a:spLocks noChangeArrowheads="1"/>
          </p:cNvSpPr>
          <p:nvPr/>
        </p:nvSpPr>
        <p:spPr bwMode="auto">
          <a:xfrm>
            <a:off x="2667000" y="4953000"/>
            <a:ext cx="2073275" cy="985838"/>
          </a:xfrm>
          <a:prstGeom prst="rect">
            <a:avLst/>
          </a:prstGeom>
          <a:solidFill>
            <a:schemeClr val="accent1"/>
          </a:solidFill>
          <a:ln w="9525">
            <a:solidFill>
              <a:schemeClr val="tx1"/>
            </a:solidFill>
            <a:miter lim="800000"/>
            <a:headEnd/>
            <a:tailEnd/>
          </a:ln>
          <a:effectLst/>
        </p:spPr>
        <p:txBody>
          <a:bodyPr wrap="none" lIns="91424" tIns="45712" rIns="91424" bIns="45712" anchor="ctr"/>
          <a:lstStyle/>
          <a:p>
            <a:pPr algn="ctr" defTabSz="1042988"/>
            <a:r>
              <a:rPr lang="en-GB" sz="2200"/>
              <a:t>Distribution</a:t>
            </a:r>
          </a:p>
          <a:p>
            <a:pPr algn="ctr" defTabSz="1042988"/>
            <a:r>
              <a:rPr lang="en-GB" sz="2200"/>
              <a:t>system</a:t>
            </a:r>
            <a:endParaRPr lang="en-US" sz="2200"/>
          </a:p>
        </p:txBody>
      </p:sp>
      <p:sp>
        <p:nvSpPr>
          <p:cNvPr id="22" name="Rectangle 5"/>
          <p:cNvSpPr>
            <a:spLocks noChangeArrowheads="1"/>
          </p:cNvSpPr>
          <p:nvPr/>
        </p:nvSpPr>
        <p:spPr bwMode="auto">
          <a:xfrm>
            <a:off x="609600" y="3276600"/>
            <a:ext cx="2073275" cy="884237"/>
          </a:xfrm>
          <a:prstGeom prst="rect">
            <a:avLst/>
          </a:prstGeom>
          <a:solidFill>
            <a:schemeClr val="accent1"/>
          </a:solidFill>
          <a:ln w="9525">
            <a:solidFill>
              <a:schemeClr val="tx1"/>
            </a:solidFill>
            <a:miter lim="800000"/>
            <a:headEnd/>
            <a:tailEnd/>
          </a:ln>
          <a:effectLst/>
        </p:spPr>
        <p:txBody>
          <a:bodyPr wrap="none" lIns="91424" tIns="45712" rIns="91424" bIns="45712" anchor="ctr"/>
          <a:lstStyle/>
          <a:p>
            <a:pPr algn="ctr" defTabSz="1042988"/>
            <a:r>
              <a:rPr lang="en-GB" sz="2200"/>
              <a:t>Peripheral </a:t>
            </a:r>
          </a:p>
          <a:p>
            <a:pPr algn="ctr" defTabSz="1042988"/>
            <a:r>
              <a:rPr lang="en-GB" sz="2200"/>
              <a:t>devices</a:t>
            </a:r>
            <a:endParaRPr lang="en-US" sz="2200"/>
          </a:p>
        </p:txBody>
      </p:sp>
      <p:sp>
        <p:nvSpPr>
          <p:cNvPr id="23" name="Rectangle 6"/>
          <p:cNvSpPr>
            <a:spLocks noChangeArrowheads="1"/>
          </p:cNvSpPr>
          <p:nvPr/>
        </p:nvSpPr>
        <p:spPr bwMode="auto">
          <a:xfrm>
            <a:off x="6553200" y="2895600"/>
            <a:ext cx="2365375" cy="942975"/>
          </a:xfrm>
          <a:prstGeom prst="rect">
            <a:avLst/>
          </a:prstGeom>
          <a:solidFill>
            <a:schemeClr val="accent1"/>
          </a:solidFill>
          <a:ln w="9525">
            <a:solidFill>
              <a:schemeClr val="tx1"/>
            </a:solidFill>
            <a:miter lim="800000"/>
            <a:headEnd/>
            <a:tailEnd/>
          </a:ln>
          <a:effectLst/>
        </p:spPr>
        <p:txBody>
          <a:bodyPr wrap="none" lIns="91424" tIns="45712" rIns="91424" bIns="45712" anchor="ctr"/>
          <a:lstStyle/>
          <a:p>
            <a:pPr algn="ctr" defTabSz="1042988"/>
            <a:r>
              <a:rPr lang="en-GB" sz="2200"/>
              <a:t>Signal converter</a:t>
            </a:r>
            <a:endParaRPr lang="en-US" sz="2200"/>
          </a:p>
        </p:txBody>
      </p:sp>
      <p:sp>
        <p:nvSpPr>
          <p:cNvPr id="24" name="Rectangle 7"/>
          <p:cNvSpPr>
            <a:spLocks noChangeArrowheads="1"/>
          </p:cNvSpPr>
          <p:nvPr/>
        </p:nvSpPr>
        <p:spPr bwMode="auto">
          <a:xfrm>
            <a:off x="5791200" y="4876800"/>
            <a:ext cx="1958975" cy="969963"/>
          </a:xfrm>
          <a:prstGeom prst="rect">
            <a:avLst/>
          </a:prstGeom>
          <a:solidFill>
            <a:schemeClr val="accent1"/>
          </a:solidFill>
          <a:ln w="9525">
            <a:solidFill>
              <a:schemeClr val="tx1"/>
            </a:solidFill>
            <a:miter lim="800000"/>
            <a:headEnd/>
            <a:tailEnd/>
          </a:ln>
          <a:effectLst/>
        </p:spPr>
        <p:txBody>
          <a:bodyPr wrap="none" lIns="91424" tIns="45712" rIns="91424" bIns="45712" anchor="ctr"/>
          <a:lstStyle/>
          <a:p>
            <a:pPr algn="ctr" defTabSz="1042988"/>
            <a:r>
              <a:rPr lang="en-GB" sz="2200"/>
              <a:t>Central </a:t>
            </a:r>
          </a:p>
          <a:p>
            <a:pPr algn="ctr" defTabSz="1042988"/>
            <a:r>
              <a:rPr lang="en-GB" sz="2200"/>
              <a:t>Processing </a:t>
            </a:r>
          </a:p>
          <a:p>
            <a:pPr algn="ctr" defTabSz="1042988"/>
            <a:r>
              <a:rPr lang="en-GB" sz="2200"/>
              <a:t>Unit</a:t>
            </a:r>
            <a:endParaRPr lang="en-US" sz="2200"/>
          </a:p>
        </p:txBody>
      </p:sp>
      <p:sp>
        <p:nvSpPr>
          <p:cNvPr id="25" name="Rectangle 8"/>
          <p:cNvSpPr>
            <a:spLocks noChangeArrowheads="1"/>
          </p:cNvSpPr>
          <p:nvPr/>
        </p:nvSpPr>
        <p:spPr bwMode="auto">
          <a:xfrm>
            <a:off x="1905000" y="1295400"/>
            <a:ext cx="1814513" cy="1160463"/>
          </a:xfrm>
          <a:prstGeom prst="rect">
            <a:avLst/>
          </a:prstGeom>
          <a:solidFill>
            <a:schemeClr val="accent1"/>
          </a:solidFill>
          <a:ln w="9525">
            <a:solidFill>
              <a:schemeClr val="tx1"/>
            </a:solidFill>
            <a:miter lim="800000"/>
            <a:headEnd/>
            <a:tailEnd/>
          </a:ln>
          <a:effectLst/>
        </p:spPr>
        <p:txBody>
          <a:bodyPr wrap="none" lIns="91424" tIns="45712" rIns="91424" bIns="45712" anchor="ctr"/>
          <a:lstStyle/>
          <a:p>
            <a:pPr algn="ctr" defTabSz="1042988"/>
            <a:r>
              <a:rPr lang="en-GB" sz="2200" dirty="0"/>
              <a:t>Input </a:t>
            </a:r>
          </a:p>
          <a:p>
            <a:pPr algn="ctr" defTabSz="1042988"/>
            <a:r>
              <a:rPr lang="en-GB" sz="2200" dirty="0"/>
              <a:t>devices</a:t>
            </a:r>
            <a:endParaRPr lang="en-US" sz="2200" dirty="0"/>
          </a:p>
        </p:txBody>
      </p:sp>
      <p:sp>
        <p:nvSpPr>
          <p:cNvPr id="26" name="Rectangle 9"/>
          <p:cNvSpPr>
            <a:spLocks noChangeArrowheads="1"/>
          </p:cNvSpPr>
          <p:nvPr/>
        </p:nvSpPr>
        <p:spPr bwMode="auto">
          <a:xfrm>
            <a:off x="5791200" y="1295400"/>
            <a:ext cx="1684337" cy="1030288"/>
          </a:xfrm>
          <a:prstGeom prst="rect">
            <a:avLst/>
          </a:prstGeom>
          <a:solidFill>
            <a:schemeClr val="accent1"/>
          </a:solidFill>
          <a:ln w="9525">
            <a:solidFill>
              <a:schemeClr val="tx1"/>
            </a:solidFill>
            <a:miter lim="800000"/>
            <a:headEnd/>
            <a:tailEnd/>
          </a:ln>
          <a:effectLst/>
        </p:spPr>
        <p:txBody>
          <a:bodyPr wrap="none" lIns="91424" tIns="45712" rIns="91424" bIns="45712" anchor="ctr"/>
          <a:lstStyle/>
          <a:p>
            <a:pPr algn="ctr" defTabSz="1042988"/>
            <a:r>
              <a:rPr lang="en-GB" sz="2200" dirty="0"/>
              <a:t>Output </a:t>
            </a:r>
          </a:p>
          <a:p>
            <a:pPr algn="ctr" defTabSz="1042988"/>
            <a:r>
              <a:rPr lang="en-GB" sz="2200" dirty="0"/>
              <a:t>devices</a:t>
            </a:r>
            <a:endParaRPr lang="en-US" sz="2200" dirty="0"/>
          </a:p>
        </p:txBody>
      </p:sp>
      <p:sp>
        <p:nvSpPr>
          <p:cNvPr id="27" name="Line 10"/>
          <p:cNvSpPr>
            <a:spLocks noChangeShapeType="1"/>
          </p:cNvSpPr>
          <p:nvPr/>
        </p:nvSpPr>
        <p:spPr bwMode="auto">
          <a:xfrm>
            <a:off x="5867400" y="3429000"/>
            <a:ext cx="566737" cy="0"/>
          </a:xfrm>
          <a:prstGeom prst="line">
            <a:avLst/>
          </a:prstGeom>
          <a:noFill/>
          <a:ln w="9525">
            <a:solidFill>
              <a:schemeClr val="tx1"/>
            </a:solidFill>
            <a:round/>
            <a:headEnd/>
            <a:tailEnd type="triangle" w="med" len="med"/>
          </a:ln>
          <a:effectLst/>
        </p:spPr>
        <p:txBody>
          <a:bodyPr/>
          <a:lstStyle/>
          <a:p>
            <a:endParaRPr lang="en-US"/>
          </a:p>
        </p:txBody>
      </p:sp>
      <p:sp>
        <p:nvSpPr>
          <p:cNvPr id="28" name="Line 11"/>
          <p:cNvSpPr>
            <a:spLocks noChangeShapeType="1"/>
          </p:cNvSpPr>
          <p:nvPr/>
        </p:nvSpPr>
        <p:spPr bwMode="auto">
          <a:xfrm flipH="1">
            <a:off x="3657600" y="3810000"/>
            <a:ext cx="592135" cy="685801"/>
          </a:xfrm>
          <a:prstGeom prst="line">
            <a:avLst/>
          </a:prstGeom>
          <a:noFill/>
          <a:ln w="9525">
            <a:solidFill>
              <a:schemeClr val="tx1"/>
            </a:solidFill>
            <a:round/>
            <a:headEnd/>
            <a:tailEnd type="triangle" w="med" len="med"/>
          </a:ln>
          <a:effectLst/>
        </p:spPr>
        <p:txBody>
          <a:bodyPr/>
          <a:lstStyle/>
          <a:p>
            <a:endParaRPr lang="en-US"/>
          </a:p>
        </p:txBody>
      </p:sp>
      <p:sp>
        <p:nvSpPr>
          <p:cNvPr id="29" name="Line 12"/>
          <p:cNvSpPr>
            <a:spLocks noChangeShapeType="1"/>
          </p:cNvSpPr>
          <p:nvPr/>
        </p:nvSpPr>
        <p:spPr bwMode="auto">
          <a:xfrm flipH="1">
            <a:off x="3048000" y="3505200"/>
            <a:ext cx="798512" cy="45719"/>
          </a:xfrm>
          <a:prstGeom prst="line">
            <a:avLst/>
          </a:prstGeom>
          <a:noFill/>
          <a:ln w="9525">
            <a:solidFill>
              <a:schemeClr val="tx1"/>
            </a:solidFill>
            <a:round/>
            <a:headEnd/>
            <a:tailEnd type="triangle" w="med" len="med"/>
          </a:ln>
          <a:effectLst/>
        </p:spPr>
        <p:txBody>
          <a:bodyPr/>
          <a:lstStyle/>
          <a:p>
            <a:endParaRPr lang="en-US"/>
          </a:p>
        </p:txBody>
      </p:sp>
      <p:sp>
        <p:nvSpPr>
          <p:cNvPr id="30" name="Line 13"/>
          <p:cNvSpPr>
            <a:spLocks noChangeShapeType="1"/>
          </p:cNvSpPr>
          <p:nvPr/>
        </p:nvSpPr>
        <p:spPr bwMode="auto">
          <a:xfrm>
            <a:off x="5181600" y="3886200"/>
            <a:ext cx="520700" cy="747713"/>
          </a:xfrm>
          <a:prstGeom prst="line">
            <a:avLst/>
          </a:prstGeom>
          <a:noFill/>
          <a:ln w="9525">
            <a:solidFill>
              <a:schemeClr val="tx1"/>
            </a:solidFill>
            <a:round/>
            <a:headEnd/>
            <a:tailEnd type="triangle" w="med" len="med"/>
          </a:ln>
          <a:effectLst/>
        </p:spPr>
        <p:txBody>
          <a:bodyPr/>
          <a:lstStyle/>
          <a:p>
            <a:endParaRPr lang="en-US"/>
          </a:p>
        </p:txBody>
      </p:sp>
      <p:sp>
        <p:nvSpPr>
          <p:cNvPr id="31" name="Line 14"/>
          <p:cNvSpPr>
            <a:spLocks noChangeShapeType="1"/>
          </p:cNvSpPr>
          <p:nvPr/>
        </p:nvSpPr>
        <p:spPr bwMode="auto">
          <a:xfrm flipV="1">
            <a:off x="5257800" y="2362200"/>
            <a:ext cx="457200" cy="668337"/>
          </a:xfrm>
          <a:prstGeom prst="line">
            <a:avLst/>
          </a:prstGeom>
          <a:noFill/>
          <a:ln w="9525">
            <a:solidFill>
              <a:schemeClr val="tx1"/>
            </a:solidFill>
            <a:round/>
            <a:headEnd/>
            <a:tailEnd type="triangle" w="med" len="med"/>
          </a:ln>
          <a:effectLst/>
        </p:spPr>
        <p:txBody>
          <a:bodyPr/>
          <a:lstStyle/>
          <a:p>
            <a:endParaRPr lang="en-US"/>
          </a:p>
        </p:txBody>
      </p:sp>
      <p:sp>
        <p:nvSpPr>
          <p:cNvPr id="32" name="Line 15"/>
          <p:cNvSpPr>
            <a:spLocks noChangeShapeType="1"/>
          </p:cNvSpPr>
          <p:nvPr/>
        </p:nvSpPr>
        <p:spPr bwMode="auto">
          <a:xfrm flipH="1" flipV="1">
            <a:off x="3809999" y="2438400"/>
            <a:ext cx="581025" cy="674687"/>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2"/>
          <p:cNvSpPr txBox="1">
            <a:spLocks noChangeArrowheads="1"/>
          </p:cNvSpPr>
          <p:nvPr/>
        </p:nvSpPr>
        <p:spPr>
          <a:xfrm>
            <a:off x="0" y="0"/>
            <a:ext cx="10693400" cy="1365250"/>
          </a:xfrm>
          <a:prstGeom prst="rect">
            <a:avLst/>
          </a:prstGeom>
          <a:noFill/>
          <a:ln/>
          <a:effectLst/>
        </p:spPr>
        <p:txBody>
          <a:bodyPr vert="horz" lIns="103201" tIns="50695" rIns="103201" bIns="50695"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3600" b="0" i="1"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19" name="Oval 3"/>
          <p:cNvSpPr>
            <a:spLocks noChangeArrowheads="1"/>
          </p:cNvSpPr>
          <p:nvPr/>
        </p:nvSpPr>
        <p:spPr bwMode="auto">
          <a:xfrm>
            <a:off x="3962400" y="3200400"/>
            <a:ext cx="1985963" cy="958850"/>
          </a:xfrm>
          <a:prstGeom prst="ellipse">
            <a:avLst/>
          </a:prstGeom>
          <a:solidFill>
            <a:schemeClr val="accent1"/>
          </a:solidFill>
          <a:ln w="9525">
            <a:solidFill>
              <a:schemeClr val="tx1"/>
            </a:solidFill>
            <a:round/>
            <a:headEnd/>
            <a:tailEnd/>
          </a:ln>
          <a:effectLst/>
        </p:spPr>
        <p:txBody>
          <a:bodyPr wrap="none" lIns="91424" tIns="45712" rIns="91424" bIns="45712" anchor="ctr"/>
          <a:lstStyle/>
          <a:p>
            <a:pPr algn="ctr" defTabSz="1042988"/>
            <a:r>
              <a:rPr lang="en-GB" sz="2000" dirty="0"/>
              <a:t>Key aspects</a:t>
            </a:r>
          </a:p>
          <a:p>
            <a:pPr algn="ctr" defTabSz="1042988"/>
            <a:r>
              <a:rPr lang="en-GB" sz="2000" dirty="0"/>
              <a:t>To consider</a:t>
            </a:r>
            <a:endParaRPr lang="en-US" sz="2000" dirty="0"/>
          </a:p>
        </p:txBody>
      </p:sp>
      <p:sp>
        <p:nvSpPr>
          <p:cNvPr id="20" name="Rectangle 4"/>
          <p:cNvSpPr>
            <a:spLocks noChangeArrowheads="1"/>
          </p:cNvSpPr>
          <p:nvPr/>
        </p:nvSpPr>
        <p:spPr bwMode="auto">
          <a:xfrm>
            <a:off x="2379663" y="5006975"/>
            <a:ext cx="2073275" cy="985838"/>
          </a:xfrm>
          <a:prstGeom prst="rect">
            <a:avLst/>
          </a:prstGeom>
          <a:solidFill>
            <a:schemeClr val="accent1"/>
          </a:solidFill>
          <a:ln w="9525">
            <a:solidFill>
              <a:schemeClr val="tx1"/>
            </a:solidFill>
            <a:miter lim="800000"/>
            <a:headEnd/>
            <a:tailEnd/>
          </a:ln>
          <a:effectLst/>
        </p:spPr>
        <p:txBody>
          <a:bodyPr wrap="none" lIns="91424" tIns="45712" rIns="91424" bIns="45712" anchor="ctr"/>
          <a:lstStyle/>
          <a:p>
            <a:pPr algn="ctr" defTabSz="1042988"/>
            <a:r>
              <a:rPr lang="en-GB" sz="2200"/>
              <a:t>Command </a:t>
            </a:r>
          </a:p>
          <a:p>
            <a:pPr algn="ctr" defTabSz="1042988"/>
            <a:r>
              <a:rPr lang="en-GB" sz="2200"/>
              <a:t>overrides</a:t>
            </a:r>
            <a:endParaRPr lang="en-US" sz="2200"/>
          </a:p>
        </p:txBody>
      </p:sp>
      <p:sp>
        <p:nvSpPr>
          <p:cNvPr id="21" name="Rectangle 5"/>
          <p:cNvSpPr>
            <a:spLocks noChangeArrowheads="1"/>
          </p:cNvSpPr>
          <p:nvPr/>
        </p:nvSpPr>
        <p:spPr bwMode="auto">
          <a:xfrm>
            <a:off x="685800" y="3276600"/>
            <a:ext cx="2073275" cy="884237"/>
          </a:xfrm>
          <a:prstGeom prst="rect">
            <a:avLst/>
          </a:prstGeom>
          <a:solidFill>
            <a:schemeClr val="accent1"/>
          </a:solidFill>
          <a:ln w="9525">
            <a:solidFill>
              <a:schemeClr val="tx1"/>
            </a:solidFill>
            <a:miter lim="800000"/>
            <a:headEnd/>
            <a:tailEnd/>
          </a:ln>
          <a:effectLst/>
        </p:spPr>
        <p:txBody>
          <a:bodyPr wrap="none" lIns="91424" tIns="45712" rIns="91424" bIns="45712" anchor="ctr"/>
          <a:lstStyle/>
          <a:p>
            <a:pPr algn="ctr" defTabSz="1042988"/>
            <a:r>
              <a:rPr lang="en-GB" sz="2200"/>
              <a:t>Maintenance</a:t>
            </a:r>
            <a:endParaRPr lang="en-US" sz="2200"/>
          </a:p>
        </p:txBody>
      </p:sp>
      <p:sp>
        <p:nvSpPr>
          <p:cNvPr id="22" name="Rectangle 6"/>
          <p:cNvSpPr>
            <a:spLocks noChangeArrowheads="1"/>
          </p:cNvSpPr>
          <p:nvPr/>
        </p:nvSpPr>
        <p:spPr bwMode="auto">
          <a:xfrm>
            <a:off x="6553200" y="3048000"/>
            <a:ext cx="2365375" cy="942975"/>
          </a:xfrm>
          <a:prstGeom prst="rect">
            <a:avLst/>
          </a:prstGeom>
          <a:solidFill>
            <a:schemeClr val="accent1"/>
          </a:solidFill>
          <a:ln w="9525">
            <a:solidFill>
              <a:schemeClr val="tx1"/>
            </a:solidFill>
            <a:miter lim="800000"/>
            <a:headEnd/>
            <a:tailEnd/>
          </a:ln>
          <a:effectLst/>
        </p:spPr>
        <p:txBody>
          <a:bodyPr wrap="none" lIns="91424" tIns="45712" rIns="91424" bIns="45712" anchor="ctr"/>
          <a:lstStyle/>
          <a:p>
            <a:pPr algn="ctr" defTabSz="1042988"/>
            <a:r>
              <a:rPr lang="en-GB" sz="2200"/>
              <a:t>Signal </a:t>
            </a:r>
          </a:p>
          <a:p>
            <a:pPr algn="ctr" defTabSz="1042988"/>
            <a:r>
              <a:rPr lang="en-GB" sz="2200"/>
              <a:t>conversion</a:t>
            </a:r>
            <a:endParaRPr lang="en-US" sz="2200"/>
          </a:p>
        </p:txBody>
      </p:sp>
      <p:sp>
        <p:nvSpPr>
          <p:cNvPr id="23" name="Rectangle 7"/>
          <p:cNvSpPr>
            <a:spLocks noChangeArrowheads="1"/>
          </p:cNvSpPr>
          <p:nvPr/>
        </p:nvSpPr>
        <p:spPr bwMode="auto">
          <a:xfrm>
            <a:off x="5602288" y="4908550"/>
            <a:ext cx="1958975" cy="969963"/>
          </a:xfrm>
          <a:prstGeom prst="rect">
            <a:avLst/>
          </a:prstGeom>
          <a:solidFill>
            <a:schemeClr val="accent1"/>
          </a:solidFill>
          <a:ln w="9525">
            <a:solidFill>
              <a:schemeClr val="tx1"/>
            </a:solidFill>
            <a:miter lim="800000"/>
            <a:headEnd/>
            <a:tailEnd/>
          </a:ln>
          <a:effectLst/>
        </p:spPr>
        <p:txBody>
          <a:bodyPr wrap="none" lIns="91424" tIns="45712" rIns="91424" bIns="45712" anchor="ctr"/>
          <a:lstStyle/>
          <a:p>
            <a:pPr algn="ctr" defTabSz="1042988"/>
            <a:r>
              <a:rPr lang="en-GB" sz="2200"/>
              <a:t>I/O operation</a:t>
            </a:r>
            <a:endParaRPr lang="en-US" sz="2200"/>
          </a:p>
        </p:txBody>
      </p:sp>
      <p:sp>
        <p:nvSpPr>
          <p:cNvPr id="24" name="Rectangle 8"/>
          <p:cNvSpPr>
            <a:spLocks noChangeArrowheads="1"/>
          </p:cNvSpPr>
          <p:nvPr/>
        </p:nvSpPr>
        <p:spPr bwMode="auto">
          <a:xfrm>
            <a:off x="2743200" y="1447800"/>
            <a:ext cx="4084637" cy="1182688"/>
          </a:xfrm>
          <a:prstGeom prst="rect">
            <a:avLst/>
          </a:prstGeom>
          <a:solidFill>
            <a:schemeClr val="accent1"/>
          </a:solidFill>
          <a:ln w="9525">
            <a:solidFill>
              <a:schemeClr val="tx1"/>
            </a:solidFill>
            <a:miter lim="800000"/>
            <a:headEnd/>
            <a:tailEnd/>
          </a:ln>
          <a:effectLst/>
        </p:spPr>
        <p:txBody>
          <a:bodyPr wrap="none" lIns="91424" tIns="45712" rIns="91424" bIns="45712" anchor="ctr"/>
          <a:lstStyle/>
          <a:p>
            <a:pPr algn="ctr" defTabSz="1042988"/>
            <a:r>
              <a:rPr lang="en-GB" sz="2200"/>
              <a:t>Location: </a:t>
            </a:r>
          </a:p>
          <a:p>
            <a:pPr algn="ctr" defTabSz="1042988"/>
            <a:r>
              <a:rPr lang="en-GB" sz="2200"/>
              <a:t>environment, </a:t>
            </a:r>
          </a:p>
          <a:p>
            <a:pPr algn="ctr" defTabSz="1042988"/>
            <a:r>
              <a:rPr lang="en-GB" sz="2200"/>
              <a:t>distances</a:t>
            </a:r>
            <a:endParaRPr lang="en-US" sz="2200"/>
          </a:p>
        </p:txBody>
      </p:sp>
      <p:sp>
        <p:nvSpPr>
          <p:cNvPr id="25" name="Line 9"/>
          <p:cNvSpPr>
            <a:spLocks noChangeShapeType="1"/>
          </p:cNvSpPr>
          <p:nvPr/>
        </p:nvSpPr>
        <p:spPr bwMode="auto">
          <a:xfrm>
            <a:off x="5943600" y="3657600"/>
            <a:ext cx="566737" cy="0"/>
          </a:xfrm>
          <a:prstGeom prst="line">
            <a:avLst/>
          </a:prstGeom>
          <a:noFill/>
          <a:ln w="9525">
            <a:solidFill>
              <a:schemeClr val="tx1"/>
            </a:solidFill>
            <a:round/>
            <a:headEnd/>
            <a:tailEnd type="triangle" w="med" len="med"/>
          </a:ln>
          <a:effectLst/>
        </p:spPr>
        <p:txBody>
          <a:bodyPr/>
          <a:lstStyle/>
          <a:p>
            <a:endParaRPr lang="en-US"/>
          </a:p>
        </p:txBody>
      </p:sp>
      <p:sp>
        <p:nvSpPr>
          <p:cNvPr id="26" name="Line 10"/>
          <p:cNvSpPr>
            <a:spLocks noChangeShapeType="1"/>
          </p:cNvSpPr>
          <p:nvPr/>
        </p:nvSpPr>
        <p:spPr bwMode="auto">
          <a:xfrm flipH="1">
            <a:off x="3200400" y="3657600"/>
            <a:ext cx="592137" cy="0"/>
          </a:xfrm>
          <a:prstGeom prst="line">
            <a:avLst/>
          </a:prstGeom>
          <a:noFill/>
          <a:ln w="9525">
            <a:solidFill>
              <a:schemeClr val="tx1"/>
            </a:solidFill>
            <a:round/>
            <a:headEnd/>
            <a:tailEnd type="triangle" w="med" len="med"/>
          </a:ln>
          <a:effectLst/>
        </p:spPr>
        <p:txBody>
          <a:bodyPr/>
          <a:lstStyle/>
          <a:p>
            <a:endParaRPr lang="en-US"/>
          </a:p>
        </p:txBody>
      </p:sp>
      <p:sp>
        <p:nvSpPr>
          <p:cNvPr id="27" name="Line 11"/>
          <p:cNvSpPr>
            <a:spLocks noChangeShapeType="1"/>
          </p:cNvSpPr>
          <p:nvPr/>
        </p:nvSpPr>
        <p:spPr bwMode="auto">
          <a:xfrm flipH="1">
            <a:off x="4281488" y="4484688"/>
            <a:ext cx="188912" cy="333375"/>
          </a:xfrm>
          <a:prstGeom prst="line">
            <a:avLst/>
          </a:prstGeom>
          <a:noFill/>
          <a:ln w="9525">
            <a:solidFill>
              <a:schemeClr val="tx1"/>
            </a:solidFill>
            <a:round/>
            <a:headEnd/>
            <a:tailEnd type="triangle" w="med" len="med"/>
          </a:ln>
          <a:effectLst/>
        </p:spPr>
        <p:txBody>
          <a:bodyPr/>
          <a:lstStyle/>
          <a:p>
            <a:endParaRPr lang="en-US"/>
          </a:p>
        </p:txBody>
      </p:sp>
      <p:sp>
        <p:nvSpPr>
          <p:cNvPr id="28" name="Line 12"/>
          <p:cNvSpPr>
            <a:spLocks noChangeShapeType="1"/>
          </p:cNvSpPr>
          <p:nvPr/>
        </p:nvSpPr>
        <p:spPr bwMode="auto">
          <a:xfrm>
            <a:off x="5573713" y="4470400"/>
            <a:ext cx="215900" cy="290513"/>
          </a:xfrm>
          <a:prstGeom prst="line">
            <a:avLst/>
          </a:prstGeom>
          <a:noFill/>
          <a:ln w="9525">
            <a:solidFill>
              <a:schemeClr val="tx1"/>
            </a:solidFill>
            <a:round/>
            <a:headEnd/>
            <a:tailEnd type="triangle" w="med" len="med"/>
          </a:ln>
          <a:effectLst/>
        </p:spPr>
        <p:txBody>
          <a:bodyPr/>
          <a:lstStyle/>
          <a:p>
            <a:endParaRPr lang="en-US"/>
          </a:p>
        </p:txBody>
      </p:sp>
      <p:sp>
        <p:nvSpPr>
          <p:cNvPr id="29" name="Rectangle 13"/>
          <p:cNvSpPr>
            <a:spLocks noChangeArrowheads="1"/>
          </p:cNvSpPr>
          <p:nvPr/>
        </p:nvSpPr>
        <p:spPr bwMode="auto">
          <a:xfrm>
            <a:off x="-457200" y="533400"/>
            <a:ext cx="10052050" cy="461665"/>
          </a:xfrm>
          <a:prstGeom prst="rect">
            <a:avLst/>
          </a:prstGeom>
          <a:noFill/>
          <a:ln w="9525">
            <a:noFill/>
            <a:miter lim="800000"/>
            <a:headEnd/>
            <a:tailEnd/>
          </a:ln>
          <a:effectLst/>
        </p:spPr>
        <p:txBody>
          <a:bodyPr>
            <a:spAutoFit/>
          </a:bodyPr>
          <a:lstStyle/>
          <a:p>
            <a:pPr algn="ctr" defTabSz="1042988" rtl="0">
              <a:spcBef>
                <a:spcPct val="80000"/>
              </a:spcBef>
              <a:buClr>
                <a:srgbClr val="1E7FB8"/>
              </a:buClr>
              <a:buFont typeface="Wingdings" pitchFamily="2" charset="2"/>
              <a:buNone/>
            </a:pPr>
            <a:r>
              <a:rPr lang="en-US" sz="2400" dirty="0"/>
              <a:t>Summary: Validation requirements for </a:t>
            </a:r>
            <a:r>
              <a:rPr lang="en-US" sz="2400" u="sng" dirty="0"/>
              <a:t>Hardware</a:t>
            </a:r>
            <a:r>
              <a:rPr lang="en-US" sz="2400" dirty="0"/>
              <a:t> (See Table 1 in notes)</a:t>
            </a:r>
          </a:p>
        </p:txBody>
      </p:sp>
      <p:sp>
        <p:nvSpPr>
          <p:cNvPr id="30" name="Line 14"/>
          <p:cNvSpPr>
            <a:spLocks noChangeShapeType="1"/>
          </p:cNvSpPr>
          <p:nvPr/>
        </p:nvSpPr>
        <p:spPr bwMode="auto">
          <a:xfrm flipH="1" flipV="1">
            <a:off x="4800600" y="2819400"/>
            <a:ext cx="12700" cy="241300"/>
          </a:xfrm>
          <a:prstGeom prst="line">
            <a:avLst/>
          </a:prstGeom>
          <a:noFill/>
          <a:ln w="9525">
            <a:solidFill>
              <a:schemeClr val="tx1"/>
            </a:solidFill>
            <a:round/>
            <a:headEnd/>
            <a:tailEnd type="triangle" w="med" len="med"/>
          </a:ln>
          <a:effectLst/>
        </p:spPr>
        <p:txBody>
          <a:bodyPr/>
          <a:lstStyle/>
          <a:p>
            <a:endParaRPr lang="en-US"/>
          </a:p>
        </p:txBody>
      </p:sp>
      <p:sp>
        <p:nvSpPr>
          <p:cNvPr id="17" name="Slide Number Placeholder 16"/>
          <p:cNvSpPr>
            <a:spLocks noGrp="1"/>
          </p:cNvSpPr>
          <p:nvPr>
            <p:ph type="sldNum" sz="quarter" idx="12"/>
          </p:nvPr>
        </p:nvSpPr>
        <p:spPr/>
        <p:txBody>
          <a:bodyPr/>
          <a:lstStyle/>
          <a:p>
            <a:fld id="{34A42DD3-70F6-4A37-8F34-DF58F15B3F96}" type="slidenum">
              <a:rPr lang="en-US" smtClean="0"/>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3"/>
          <p:cNvSpPr>
            <a:spLocks noChangeArrowheads="1"/>
          </p:cNvSpPr>
          <p:nvPr/>
        </p:nvSpPr>
        <p:spPr bwMode="auto">
          <a:xfrm>
            <a:off x="4060825" y="3492500"/>
            <a:ext cx="1985963" cy="958850"/>
          </a:xfrm>
          <a:prstGeom prst="ellipse">
            <a:avLst/>
          </a:prstGeom>
          <a:solidFill>
            <a:schemeClr val="accent1"/>
          </a:solidFill>
          <a:ln w="9525">
            <a:solidFill>
              <a:schemeClr val="tx1"/>
            </a:solidFill>
            <a:round/>
            <a:headEnd/>
            <a:tailEnd/>
          </a:ln>
          <a:effectLst/>
        </p:spPr>
        <p:txBody>
          <a:bodyPr wrap="none" lIns="91424" tIns="45712" rIns="91424" bIns="45712" anchor="ctr"/>
          <a:lstStyle/>
          <a:p>
            <a:pPr algn="ctr" defTabSz="1042988"/>
            <a:r>
              <a:rPr lang="en-GB" sz="2000"/>
              <a:t>Validation</a:t>
            </a:r>
            <a:endParaRPr lang="en-US" sz="2000"/>
          </a:p>
        </p:txBody>
      </p:sp>
      <p:sp>
        <p:nvSpPr>
          <p:cNvPr id="6" name="Rectangle 4"/>
          <p:cNvSpPr>
            <a:spLocks noChangeArrowheads="1"/>
          </p:cNvSpPr>
          <p:nvPr/>
        </p:nvSpPr>
        <p:spPr bwMode="auto">
          <a:xfrm>
            <a:off x="2379663" y="5006975"/>
            <a:ext cx="2073275" cy="985838"/>
          </a:xfrm>
          <a:prstGeom prst="rect">
            <a:avLst/>
          </a:prstGeom>
          <a:solidFill>
            <a:schemeClr val="accent1"/>
          </a:solidFill>
          <a:ln w="9525">
            <a:solidFill>
              <a:schemeClr val="tx1"/>
            </a:solidFill>
            <a:miter lim="800000"/>
            <a:headEnd/>
            <a:tailEnd/>
          </a:ln>
          <a:effectLst/>
        </p:spPr>
        <p:txBody>
          <a:bodyPr wrap="none" lIns="91424" tIns="45712" rIns="91424" bIns="45712" anchor="ctr"/>
          <a:lstStyle/>
          <a:p>
            <a:pPr algn="ctr" defTabSz="1042988"/>
            <a:r>
              <a:rPr lang="en-GB" sz="2200"/>
              <a:t>Reproducibility</a:t>
            </a:r>
            <a:endParaRPr lang="en-US" sz="2200"/>
          </a:p>
        </p:txBody>
      </p:sp>
      <p:sp>
        <p:nvSpPr>
          <p:cNvPr id="7" name="Rectangle 5"/>
          <p:cNvSpPr>
            <a:spLocks noChangeArrowheads="1"/>
          </p:cNvSpPr>
          <p:nvPr/>
        </p:nvSpPr>
        <p:spPr bwMode="auto">
          <a:xfrm>
            <a:off x="996950" y="3557588"/>
            <a:ext cx="2124075" cy="1087437"/>
          </a:xfrm>
          <a:prstGeom prst="rect">
            <a:avLst/>
          </a:prstGeom>
          <a:solidFill>
            <a:schemeClr val="accent1"/>
          </a:solidFill>
          <a:ln w="9525">
            <a:solidFill>
              <a:schemeClr val="tx1"/>
            </a:solidFill>
            <a:miter lim="800000"/>
            <a:headEnd/>
            <a:tailEnd/>
          </a:ln>
          <a:effectLst/>
        </p:spPr>
        <p:txBody>
          <a:bodyPr wrap="none" lIns="91424" tIns="45712" rIns="91424" bIns="45712" anchor="ctr"/>
          <a:lstStyle/>
          <a:p>
            <a:pPr algn="ctr" defTabSz="1042988"/>
            <a:r>
              <a:rPr lang="en-GB" sz="2200"/>
              <a:t>Consistency </a:t>
            </a:r>
          </a:p>
          <a:p>
            <a:pPr algn="ctr" defTabSz="1042988"/>
            <a:r>
              <a:rPr lang="en-GB" sz="2200"/>
              <a:t>and</a:t>
            </a:r>
          </a:p>
          <a:p>
            <a:pPr algn="ctr" defTabSz="1042988"/>
            <a:r>
              <a:rPr lang="en-GB" sz="2200"/>
              <a:t>documentation</a:t>
            </a:r>
            <a:endParaRPr lang="en-US" sz="2200"/>
          </a:p>
        </p:txBody>
      </p:sp>
      <p:sp>
        <p:nvSpPr>
          <p:cNvPr id="8" name="Rectangle 6"/>
          <p:cNvSpPr>
            <a:spLocks noChangeArrowheads="1"/>
          </p:cNvSpPr>
          <p:nvPr/>
        </p:nvSpPr>
        <p:spPr bwMode="auto">
          <a:xfrm>
            <a:off x="6629400" y="3352800"/>
            <a:ext cx="2365375" cy="942975"/>
          </a:xfrm>
          <a:prstGeom prst="rect">
            <a:avLst/>
          </a:prstGeom>
          <a:solidFill>
            <a:schemeClr val="accent1"/>
          </a:solidFill>
          <a:ln w="9525">
            <a:solidFill>
              <a:schemeClr val="tx1"/>
            </a:solidFill>
            <a:miter lim="800000"/>
            <a:headEnd/>
            <a:tailEnd/>
          </a:ln>
          <a:effectLst/>
        </p:spPr>
        <p:txBody>
          <a:bodyPr wrap="none" lIns="91424" tIns="45712" rIns="91424" bIns="45712" anchor="ctr"/>
          <a:lstStyle/>
          <a:p>
            <a:pPr algn="ctr" defTabSz="1042988"/>
            <a:r>
              <a:rPr lang="en-GB" sz="2200"/>
              <a:t>Limits</a:t>
            </a:r>
            <a:endParaRPr lang="en-US" sz="2200"/>
          </a:p>
        </p:txBody>
      </p:sp>
      <p:sp>
        <p:nvSpPr>
          <p:cNvPr id="9" name="Rectangle 7"/>
          <p:cNvSpPr>
            <a:spLocks noChangeArrowheads="1"/>
          </p:cNvSpPr>
          <p:nvPr/>
        </p:nvSpPr>
        <p:spPr bwMode="auto">
          <a:xfrm>
            <a:off x="5602288" y="4972050"/>
            <a:ext cx="1958975" cy="969963"/>
          </a:xfrm>
          <a:prstGeom prst="rect">
            <a:avLst/>
          </a:prstGeom>
          <a:solidFill>
            <a:schemeClr val="accent1"/>
          </a:solidFill>
          <a:ln w="9525">
            <a:solidFill>
              <a:schemeClr val="tx1"/>
            </a:solidFill>
            <a:miter lim="800000"/>
            <a:headEnd/>
            <a:tailEnd/>
          </a:ln>
          <a:effectLst/>
        </p:spPr>
        <p:txBody>
          <a:bodyPr wrap="none" lIns="91424" tIns="45712" rIns="91424" bIns="45712" anchor="ctr"/>
          <a:lstStyle/>
          <a:p>
            <a:pPr algn="ctr" defTabSz="1042988"/>
            <a:r>
              <a:rPr lang="en-GB" sz="2200"/>
              <a:t>Worst case</a:t>
            </a:r>
            <a:endParaRPr lang="en-US" sz="2200"/>
          </a:p>
        </p:txBody>
      </p:sp>
      <p:sp>
        <p:nvSpPr>
          <p:cNvPr id="10" name="Rectangle 8"/>
          <p:cNvSpPr>
            <a:spLocks noChangeArrowheads="1"/>
          </p:cNvSpPr>
          <p:nvPr/>
        </p:nvSpPr>
        <p:spPr bwMode="auto">
          <a:xfrm>
            <a:off x="1982787" y="1925637"/>
            <a:ext cx="2132013" cy="1046163"/>
          </a:xfrm>
          <a:prstGeom prst="rect">
            <a:avLst/>
          </a:prstGeom>
          <a:solidFill>
            <a:schemeClr val="accent1"/>
          </a:solidFill>
          <a:ln w="9525">
            <a:solidFill>
              <a:schemeClr val="tx1"/>
            </a:solidFill>
            <a:miter lim="800000"/>
            <a:headEnd/>
            <a:tailEnd/>
          </a:ln>
          <a:effectLst/>
        </p:spPr>
        <p:txBody>
          <a:bodyPr wrap="none" lIns="91424" tIns="45712" rIns="91424" bIns="45712" anchor="ctr"/>
          <a:lstStyle/>
          <a:p>
            <a:pPr algn="ctr" defTabSz="1042988"/>
            <a:r>
              <a:rPr lang="en-GB" sz="2200" dirty="0"/>
              <a:t>Revalidation</a:t>
            </a:r>
            <a:endParaRPr lang="en-US" sz="2200" dirty="0"/>
          </a:p>
        </p:txBody>
      </p:sp>
      <p:sp>
        <p:nvSpPr>
          <p:cNvPr id="11" name="Rectangle 9"/>
          <p:cNvSpPr>
            <a:spLocks noChangeArrowheads="1"/>
          </p:cNvSpPr>
          <p:nvPr/>
        </p:nvSpPr>
        <p:spPr bwMode="auto">
          <a:xfrm>
            <a:off x="5638800" y="1941512"/>
            <a:ext cx="1684337" cy="1030288"/>
          </a:xfrm>
          <a:prstGeom prst="rect">
            <a:avLst/>
          </a:prstGeom>
          <a:solidFill>
            <a:schemeClr val="accent1"/>
          </a:solidFill>
          <a:ln w="9525">
            <a:solidFill>
              <a:schemeClr val="tx1"/>
            </a:solidFill>
            <a:miter lim="800000"/>
            <a:headEnd/>
            <a:tailEnd/>
          </a:ln>
          <a:effectLst/>
        </p:spPr>
        <p:txBody>
          <a:bodyPr wrap="none" lIns="91424" tIns="45712" rIns="91424" bIns="45712" anchor="ctr"/>
          <a:lstStyle/>
          <a:p>
            <a:pPr algn="ctr" defTabSz="1042988"/>
            <a:r>
              <a:rPr lang="en-GB" sz="2200" dirty="0"/>
              <a:t>Function</a:t>
            </a:r>
            <a:endParaRPr lang="en-US" sz="2200" dirty="0"/>
          </a:p>
        </p:txBody>
      </p:sp>
      <p:sp>
        <p:nvSpPr>
          <p:cNvPr id="12" name="Line 10"/>
          <p:cNvSpPr>
            <a:spLocks noChangeShapeType="1"/>
          </p:cNvSpPr>
          <p:nvPr/>
        </p:nvSpPr>
        <p:spPr bwMode="auto">
          <a:xfrm>
            <a:off x="5964238" y="4005263"/>
            <a:ext cx="566737" cy="0"/>
          </a:xfrm>
          <a:prstGeom prst="line">
            <a:avLst/>
          </a:prstGeom>
          <a:noFill/>
          <a:ln w="9525">
            <a:solidFill>
              <a:schemeClr val="tx1"/>
            </a:solidFill>
            <a:round/>
            <a:headEnd/>
            <a:tailEnd type="triangle" w="med" len="med"/>
          </a:ln>
          <a:effectLst/>
        </p:spPr>
        <p:txBody>
          <a:bodyPr/>
          <a:lstStyle/>
          <a:p>
            <a:endParaRPr lang="en-US"/>
          </a:p>
        </p:txBody>
      </p:sp>
      <p:sp>
        <p:nvSpPr>
          <p:cNvPr id="13" name="Line 11"/>
          <p:cNvSpPr>
            <a:spLocks noChangeShapeType="1"/>
          </p:cNvSpPr>
          <p:nvPr/>
        </p:nvSpPr>
        <p:spPr bwMode="auto">
          <a:xfrm flipH="1">
            <a:off x="3411538" y="3976688"/>
            <a:ext cx="592137" cy="0"/>
          </a:xfrm>
          <a:prstGeom prst="line">
            <a:avLst/>
          </a:prstGeom>
          <a:noFill/>
          <a:ln w="9525">
            <a:solidFill>
              <a:schemeClr val="tx1"/>
            </a:solidFill>
            <a:round/>
            <a:headEnd/>
            <a:tailEnd type="triangle" w="med" len="med"/>
          </a:ln>
          <a:effectLst/>
        </p:spPr>
        <p:txBody>
          <a:bodyPr/>
          <a:lstStyle/>
          <a:p>
            <a:endParaRPr lang="en-US"/>
          </a:p>
        </p:txBody>
      </p:sp>
      <p:sp>
        <p:nvSpPr>
          <p:cNvPr id="14" name="Line 12"/>
          <p:cNvSpPr>
            <a:spLocks noChangeShapeType="1"/>
          </p:cNvSpPr>
          <p:nvPr/>
        </p:nvSpPr>
        <p:spPr bwMode="auto">
          <a:xfrm flipH="1">
            <a:off x="4281488" y="4484688"/>
            <a:ext cx="188912" cy="333375"/>
          </a:xfrm>
          <a:prstGeom prst="line">
            <a:avLst/>
          </a:prstGeom>
          <a:noFill/>
          <a:ln w="9525">
            <a:solidFill>
              <a:schemeClr val="tx1"/>
            </a:solidFill>
            <a:round/>
            <a:headEnd/>
            <a:tailEnd type="triangle" w="med" len="med"/>
          </a:ln>
          <a:effectLst/>
        </p:spPr>
        <p:txBody>
          <a:bodyPr/>
          <a:lstStyle/>
          <a:p>
            <a:endParaRPr lang="en-US"/>
          </a:p>
        </p:txBody>
      </p:sp>
      <p:sp>
        <p:nvSpPr>
          <p:cNvPr id="15" name="Line 13"/>
          <p:cNvSpPr>
            <a:spLocks noChangeShapeType="1"/>
          </p:cNvSpPr>
          <p:nvPr/>
        </p:nvSpPr>
        <p:spPr bwMode="auto">
          <a:xfrm>
            <a:off x="5573713" y="4470400"/>
            <a:ext cx="215900" cy="290513"/>
          </a:xfrm>
          <a:prstGeom prst="line">
            <a:avLst/>
          </a:prstGeom>
          <a:noFill/>
          <a:ln w="9525">
            <a:solidFill>
              <a:schemeClr val="tx1"/>
            </a:solidFill>
            <a:round/>
            <a:headEnd/>
            <a:tailEnd type="triangle" w="med" len="med"/>
          </a:ln>
          <a:effectLst/>
        </p:spPr>
        <p:txBody>
          <a:bodyPr/>
          <a:lstStyle/>
          <a:p>
            <a:endParaRPr lang="en-US"/>
          </a:p>
        </p:txBody>
      </p:sp>
      <p:sp>
        <p:nvSpPr>
          <p:cNvPr id="16" name="Line 14"/>
          <p:cNvSpPr>
            <a:spLocks noChangeShapeType="1"/>
          </p:cNvSpPr>
          <p:nvPr/>
        </p:nvSpPr>
        <p:spPr bwMode="auto">
          <a:xfrm flipV="1">
            <a:off x="5559425" y="3252788"/>
            <a:ext cx="333375" cy="287337"/>
          </a:xfrm>
          <a:prstGeom prst="line">
            <a:avLst/>
          </a:prstGeom>
          <a:noFill/>
          <a:ln w="9525">
            <a:solidFill>
              <a:schemeClr val="tx1"/>
            </a:solidFill>
            <a:round/>
            <a:headEnd/>
            <a:tailEnd type="triangle" w="med" len="med"/>
          </a:ln>
          <a:effectLst/>
        </p:spPr>
        <p:txBody>
          <a:bodyPr/>
          <a:lstStyle/>
          <a:p>
            <a:endParaRPr lang="en-US"/>
          </a:p>
        </p:txBody>
      </p:sp>
      <p:sp>
        <p:nvSpPr>
          <p:cNvPr id="17" name="Line 15"/>
          <p:cNvSpPr>
            <a:spLocks noChangeShapeType="1"/>
          </p:cNvSpPr>
          <p:nvPr/>
        </p:nvSpPr>
        <p:spPr bwMode="auto">
          <a:xfrm flipH="1" flipV="1">
            <a:off x="4208463" y="3309938"/>
            <a:ext cx="276225" cy="217487"/>
          </a:xfrm>
          <a:prstGeom prst="line">
            <a:avLst/>
          </a:prstGeom>
          <a:noFill/>
          <a:ln w="9525">
            <a:solidFill>
              <a:schemeClr val="tx1"/>
            </a:solidFill>
            <a:round/>
            <a:headEnd/>
            <a:tailEnd type="triangle" w="med" len="med"/>
          </a:ln>
          <a:effectLst/>
        </p:spPr>
        <p:txBody>
          <a:bodyPr/>
          <a:lstStyle/>
          <a:p>
            <a:endParaRPr lang="en-US"/>
          </a:p>
        </p:txBody>
      </p:sp>
      <p:sp>
        <p:nvSpPr>
          <p:cNvPr id="18" name="Rectangle 16"/>
          <p:cNvSpPr>
            <a:spLocks noChangeArrowheads="1"/>
          </p:cNvSpPr>
          <p:nvPr/>
        </p:nvSpPr>
        <p:spPr bwMode="auto">
          <a:xfrm>
            <a:off x="-107950" y="609600"/>
            <a:ext cx="9328150" cy="461665"/>
          </a:xfrm>
          <a:prstGeom prst="rect">
            <a:avLst/>
          </a:prstGeom>
          <a:noFill/>
          <a:ln w="9525">
            <a:noFill/>
            <a:miter lim="800000"/>
            <a:headEnd/>
            <a:tailEnd/>
          </a:ln>
          <a:effectLst/>
        </p:spPr>
        <p:txBody>
          <a:bodyPr>
            <a:spAutoFit/>
          </a:bodyPr>
          <a:lstStyle/>
          <a:p>
            <a:pPr algn="ctr" defTabSz="1042988" rtl="0">
              <a:spcBef>
                <a:spcPct val="80000"/>
              </a:spcBef>
              <a:buClr>
                <a:srgbClr val="1E7FB8"/>
              </a:buClr>
              <a:buFont typeface="Wingdings" pitchFamily="2" charset="2"/>
              <a:buNone/>
            </a:pPr>
            <a:r>
              <a:rPr lang="en-US" sz="2400" b="1" dirty="0"/>
              <a:t>Summary: Validation requirements for </a:t>
            </a:r>
            <a:r>
              <a:rPr lang="en-US" sz="2400" b="1" u="sng" dirty="0"/>
              <a:t>Hardware</a:t>
            </a:r>
            <a:r>
              <a:rPr lang="en-US" sz="2400" b="1" dirty="0"/>
              <a:t> (See Table 1 in notes)</a:t>
            </a:r>
          </a:p>
        </p:txBody>
      </p:sp>
      <p:sp>
        <p:nvSpPr>
          <p:cNvPr id="21" name="Slide Number Placeholder 20"/>
          <p:cNvSpPr>
            <a:spLocks noGrp="1"/>
          </p:cNvSpPr>
          <p:nvPr>
            <p:ph type="sldNum" sz="quarter" idx="12"/>
          </p:nvPr>
        </p:nvSpPr>
        <p:spPr/>
        <p:txBody>
          <a:bodyPr/>
          <a:lstStyle/>
          <a:p>
            <a:fld id="{34A42DD3-70F6-4A37-8F34-DF58F15B3F96}" type="slidenum">
              <a:rPr lang="en-US" smtClean="0"/>
              <a:pPr/>
              <a:t>55</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5699125"/>
          </a:xfrm>
        </p:spPr>
        <p:txBody>
          <a:bodyPr>
            <a:normAutofit/>
          </a:bodyPr>
          <a:lstStyle/>
          <a:p>
            <a:pPr marL="723900" indent="-368300" algn="ctr">
              <a:buFont typeface="Wingdings" pitchFamily="2" charset="2"/>
              <a:buNone/>
            </a:pPr>
            <a:r>
              <a:rPr lang="en-US" sz="3000" b="1" dirty="0" smtClean="0"/>
              <a:t>Validation of Software</a:t>
            </a:r>
          </a:p>
          <a:p>
            <a:pPr marL="346075" indent="-346075"/>
            <a:r>
              <a:rPr lang="en-US" sz="2400" dirty="0" smtClean="0"/>
              <a:t>The term used to describe the complete set of </a:t>
            </a:r>
            <a:r>
              <a:rPr lang="en-US" sz="2400" dirty="0" err="1" smtClean="0"/>
              <a:t>programmes</a:t>
            </a:r>
            <a:r>
              <a:rPr lang="en-US" sz="2400" dirty="0" smtClean="0"/>
              <a:t> used by a computer, and which should be listed in a menu</a:t>
            </a:r>
          </a:p>
          <a:p>
            <a:pPr marL="346075" indent="-346075"/>
            <a:r>
              <a:rPr lang="en-US" sz="2400" dirty="0" smtClean="0"/>
              <a:t>Records are considered as software</a:t>
            </a:r>
          </a:p>
          <a:p>
            <a:pPr marL="346075" indent="-346075"/>
            <a:r>
              <a:rPr lang="en-US" sz="2400" dirty="0" smtClean="0"/>
              <a:t>Focus should be placed on:</a:t>
            </a:r>
          </a:p>
          <a:p>
            <a:pPr marL="803275" lvl="1" indent="-401638"/>
            <a:r>
              <a:rPr lang="en-US" sz="2400" i="1" dirty="0" smtClean="0"/>
              <a:t>accuracy, security, access, retention of records, review, double checks, documentation and accuracy of reproduction</a:t>
            </a:r>
            <a:endParaRPr lang="en-US" sz="2400" b="1" i="1" dirty="0" smtClean="0"/>
          </a:p>
          <a:p>
            <a:endParaRPr lang="en-US" sz="24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8991600" cy="5791200"/>
          </a:xfrm>
        </p:spPr>
        <p:txBody>
          <a:bodyPr>
            <a:normAutofit fontScale="92500"/>
          </a:bodyPr>
          <a:lstStyle/>
          <a:p>
            <a:pPr marL="723900" indent="-368300"/>
            <a:r>
              <a:rPr lang="en-US" sz="2400" dirty="0" smtClean="0"/>
              <a:t>Key computer </a:t>
            </a:r>
            <a:r>
              <a:rPr lang="en-US" sz="2400" dirty="0" err="1" smtClean="0"/>
              <a:t>programmes</a:t>
            </a:r>
            <a:r>
              <a:rPr lang="en-US" sz="2400" dirty="0" smtClean="0"/>
              <a:t> to be identified:</a:t>
            </a:r>
          </a:p>
          <a:p>
            <a:pPr marL="1081088" lvl="1" indent="-457200"/>
            <a:r>
              <a:rPr lang="en-US" i="1" dirty="0" smtClean="0"/>
              <a:t>language, name, function (purpose of the programme)</a:t>
            </a:r>
          </a:p>
          <a:p>
            <a:pPr marL="1081088" lvl="1" indent="-457200"/>
            <a:r>
              <a:rPr lang="en-US" i="1" dirty="0" smtClean="0"/>
              <a:t>input (determine inputs), output (determine outputs)</a:t>
            </a:r>
          </a:p>
          <a:p>
            <a:pPr marL="1081088" lvl="1" indent="-457200"/>
            <a:r>
              <a:rPr lang="en-US" i="1" dirty="0" smtClean="0"/>
              <a:t>fixed set point (process variable that cannot be changed by the operator), variable set point (entered by the operator) </a:t>
            </a:r>
          </a:p>
          <a:p>
            <a:pPr marL="1081088" lvl="1" indent="-457200"/>
            <a:r>
              <a:rPr lang="en-US" i="1" dirty="0" smtClean="0"/>
              <a:t>edits (reject input/output that does not conform to limits and minimize errors, e.g. four- or five-character number entry), input manipulation (and equations) and programme overrides (e.g. to stop a mixer before time)</a:t>
            </a:r>
          </a:p>
          <a:p>
            <a:pPr marL="723900" indent="-368300"/>
            <a:r>
              <a:rPr lang="en-US" sz="2400" dirty="0" smtClean="0"/>
              <a:t>Identification of authorized personnel</a:t>
            </a:r>
          </a:p>
          <a:p>
            <a:pPr marL="1435100" lvl="1" indent="-360363"/>
            <a:r>
              <a:rPr lang="en-US" i="1" dirty="0" smtClean="0"/>
              <a:t>to write, alter or have access to </a:t>
            </a:r>
            <a:r>
              <a:rPr lang="en-US" i="1" dirty="0" err="1" smtClean="0"/>
              <a:t>programmes</a:t>
            </a:r>
            <a:endParaRPr lang="en-GB" i="1" dirty="0" smtClean="0"/>
          </a:p>
          <a:p>
            <a:endParaRPr lang="en-US" sz="24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686800" cy="5546725"/>
          </a:xfrm>
        </p:spPr>
        <p:txBody>
          <a:bodyPr>
            <a:normAutofit lnSpcReduction="10000"/>
          </a:bodyPr>
          <a:lstStyle/>
          <a:p>
            <a:pPr marL="723900" indent="-368300" algn="ctr">
              <a:buFont typeface="Wingdings" pitchFamily="2" charset="2"/>
              <a:buNone/>
            </a:pPr>
            <a:r>
              <a:rPr lang="en-US" sz="3000" b="1" dirty="0" smtClean="0"/>
              <a:t>Validation of Software (2)</a:t>
            </a:r>
          </a:p>
          <a:p>
            <a:pPr marL="723900" indent="-368300">
              <a:buFont typeface="Monotype Sorts" pitchFamily="2" charset="2"/>
              <a:buChar char="l"/>
            </a:pPr>
            <a:r>
              <a:rPr lang="en-US" sz="2400" b="1" dirty="0" smtClean="0"/>
              <a:t>Points to be considered may include:</a:t>
            </a:r>
          </a:p>
          <a:p>
            <a:pPr marL="1204913" lvl="1" indent="-457200">
              <a:lnSpc>
                <a:spcPct val="80000"/>
              </a:lnSpc>
              <a:spcBef>
                <a:spcPct val="40000"/>
              </a:spcBef>
            </a:pPr>
            <a:r>
              <a:rPr lang="en-US" i="1" dirty="0" smtClean="0"/>
              <a:t>Consistency in performance: Within pre-established limits) </a:t>
            </a:r>
          </a:p>
          <a:p>
            <a:pPr marL="1204913" lvl="1" indent="-457200">
              <a:lnSpc>
                <a:spcPct val="80000"/>
              </a:lnSpc>
              <a:spcBef>
                <a:spcPct val="40000"/>
              </a:spcBef>
            </a:pPr>
            <a:r>
              <a:rPr lang="en-US" i="1" dirty="0" smtClean="0"/>
              <a:t>Function: Matching the assigned operational function (e.g. generate batch documentation, different batches of material used in a batch listed)</a:t>
            </a:r>
          </a:p>
          <a:p>
            <a:pPr marL="1204913" lvl="1" indent="-457200">
              <a:lnSpc>
                <a:spcPct val="80000"/>
              </a:lnSpc>
              <a:spcBef>
                <a:spcPct val="40000"/>
              </a:spcBef>
            </a:pPr>
            <a:r>
              <a:rPr lang="en-US" i="1" dirty="0" smtClean="0"/>
              <a:t>Worst case: Validation under different conditions (e.g. speed, data volume, frequency)</a:t>
            </a:r>
          </a:p>
          <a:p>
            <a:pPr marL="1204913" lvl="1" indent="-457200">
              <a:lnSpc>
                <a:spcPct val="80000"/>
              </a:lnSpc>
              <a:spcBef>
                <a:spcPct val="40000"/>
              </a:spcBef>
            </a:pPr>
            <a:r>
              <a:rPr lang="en-US" i="1" dirty="0" smtClean="0"/>
              <a:t>Repeats: Sufficient number of times (e.g. replicate data entries)</a:t>
            </a:r>
          </a:p>
          <a:p>
            <a:pPr marL="1204913" lvl="1" indent="-457200">
              <a:lnSpc>
                <a:spcPct val="80000"/>
              </a:lnSpc>
              <a:spcBef>
                <a:spcPct val="40000"/>
              </a:spcBef>
            </a:pPr>
            <a:r>
              <a:rPr lang="en-US" i="1" dirty="0" smtClean="0"/>
              <a:t>Documentation: Protocols and reports</a:t>
            </a:r>
          </a:p>
          <a:p>
            <a:pPr marL="1204913" lvl="1" indent="-457200">
              <a:lnSpc>
                <a:spcPct val="80000"/>
              </a:lnSpc>
              <a:spcBef>
                <a:spcPct val="40000"/>
              </a:spcBef>
            </a:pPr>
            <a:r>
              <a:rPr lang="en-US" i="1" dirty="0" smtClean="0"/>
              <a:t>Revalidation: In case of significant changes made</a:t>
            </a:r>
            <a:endParaRPr lang="en-GB" i="1" dirty="0" smtClean="0"/>
          </a:p>
          <a:p>
            <a:endParaRPr lang="en-US" sz="24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3"/>
          <p:cNvSpPr>
            <a:spLocks noChangeArrowheads="1"/>
          </p:cNvSpPr>
          <p:nvPr/>
        </p:nvSpPr>
        <p:spPr bwMode="auto">
          <a:xfrm>
            <a:off x="4060825" y="3492500"/>
            <a:ext cx="1985963" cy="958850"/>
          </a:xfrm>
          <a:prstGeom prst="ellipse">
            <a:avLst/>
          </a:prstGeom>
          <a:solidFill>
            <a:schemeClr val="accent1"/>
          </a:solidFill>
          <a:ln w="9525">
            <a:solidFill>
              <a:schemeClr val="tx1"/>
            </a:solidFill>
            <a:round/>
            <a:headEnd/>
            <a:tailEnd/>
          </a:ln>
          <a:effectLst/>
        </p:spPr>
        <p:txBody>
          <a:bodyPr wrap="none" lIns="91424" tIns="45712" rIns="91424" bIns="45712" anchor="ctr"/>
          <a:lstStyle/>
          <a:p>
            <a:pPr algn="ctr" defTabSz="1042988"/>
            <a:r>
              <a:rPr lang="en-GB" sz="2000"/>
              <a:t>Level</a:t>
            </a:r>
            <a:endParaRPr lang="en-US" sz="2000"/>
          </a:p>
        </p:txBody>
      </p:sp>
      <p:sp>
        <p:nvSpPr>
          <p:cNvPr id="6" name="Rectangle 4"/>
          <p:cNvSpPr>
            <a:spLocks noChangeArrowheads="1"/>
          </p:cNvSpPr>
          <p:nvPr/>
        </p:nvSpPr>
        <p:spPr bwMode="auto">
          <a:xfrm>
            <a:off x="2379663" y="5006975"/>
            <a:ext cx="2073275" cy="985838"/>
          </a:xfrm>
          <a:prstGeom prst="rect">
            <a:avLst/>
          </a:prstGeom>
          <a:solidFill>
            <a:schemeClr val="accent1"/>
          </a:solidFill>
          <a:ln w="9525">
            <a:solidFill>
              <a:schemeClr val="tx1"/>
            </a:solidFill>
            <a:miter lim="800000"/>
            <a:headEnd/>
            <a:tailEnd/>
          </a:ln>
          <a:effectLst/>
        </p:spPr>
        <p:txBody>
          <a:bodyPr wrap="none" lIns="91424" tIns="45712" rIns="91424" bIns="45712" anchor="ctr"/>
          <a:lstStyle/>
          <a:p>
            <a:pPr algn="ctr" defTabSz="1042988"/>
            <a:r>
              <a:rPr lang="en-GB" sz="2200"/>
              <a:t>High level</a:t>
            </a:r>
          </a:p>
          <a:p>
            <a:pPr algn="ctr" defTabSz="1042988"/>
            <a:r>
              <a:rPr lang="en-GB" sz="2200"/>
              <a:t>language</a:t>
            </a:r>
            <a:endParaRPr lang="en-US" sz="2200"/>
          </a:p>
        </p:txBody>
      </p:sp>
      <p:sp>
        <p:nvSpPr>
          <p:cNvPr id="7" name="Rectangle 7"/>
          <p:cNvSpPr>
            <a:spLocks noChangeArrowheads="1"/>
          </p:cNvSpPr>
          <p:nvPr/>
        </p:nvSpPr>
        <p:spPr bwMode="auto">
          <a:xfrm>
            <a:off x="5602288" y="4972050"/>
            <a:ext cx="1958975" cy="969963"/>
          </a:xfrm>
          <a:prstGeom prst="rect">
            <a:avLst/>
          </a:prstGeom>
          <a:solidFill>
            <a:schemeClr val="accent1"/>
          </a:solidFill>
          <a:ln w="9525">
            <a:solidFill>
              <a:schemeClr val="tx1"/>
            </a:solidFill>
            <a:miter lim="800000"/>
            <a:headEnd/>
            <a:tailEnd/>
          </a:ln>
          <a:effectLst/>
        </p:spPr>
        <p:txBody>
          <a:bodyPr wrap="none" lIns="91424" tIns="45712" rIns="91424" bIns="45712" anchor="ctr"/>
          <a:lstStyle/>
          <a:p>
            <a:pPr algn="ctr" defTabSz="1042988"/>
            <a:r>
              <a:rPr lang="en-GB" sz="2200"/>
              <a:t>Assembly</a:t>
            </a:r>
          </a:p>
          <a:p>
            <a:pPr algn="ctr" defTabSz="1042988"/>
            <a:r>
              <a:rPr lang="en-GB" sz="2200"/>
              <a:t>language</a:t>
            </a:r>
            <a:endParaRPr lang="en-US" sz="2200"/>
          </a:p>
        </p:txBody>
      </p:sp>
      <p:sp>
        <p:nvSpPr>
          <p:cNvPr id="8" name="Rectangle 8"/>
          <p:cNvSpPr>
            <a:spLocks noChangeArrowheads="1"/>
          </p:cNvSpPr>
          <p:nvPr/>
        </p:nvSpPr>
        <p:spPr bwMode="auto">
          <a:xfrm>
            <a:off x="2378075" y="2101850"/>
            <a:ext cx="2132013" cy="1046163"/>
          </a:xfrm>
          <a:prstGeom prst="rect">
            <a:avLst/>
          </a:prstGeom>
          <a:solidFill>
            <a:schemeClr val="accent1"/>
          </a:solidFill>
          <a:ln w="9525">
            <a:solidFill>
              <a:schemeClr val="tx1"/>
            </a:solidFill>
            <a:miter lim="800000"/>
            <a:headEnd/>
            <a:tailEnd/>
          </a:ln>
          <a:effectLst/>
        </p:spPr>
        <p:txBody>
          <a:bodyPr wrap="none" lIns="91424" tIns="45712" rIns="91424" bIns="45712" anchor="ctr"/>
          <a:lstStyle/>
          <a:p>
            <a:pPr algn="ctr" defTabSz="1042988"/>
            <a:r>
              <a:rPr lang="en-GB" sz="2200"/>
              <a:t>Application </a:t>
            </a:r>
          </a:p>
          <a:p>
            <a:pPr algn="ctr" defTabSz="1042988"/>
            <a:r>
              <a:rPr lang="en-GB" sz="2200"/>
              <a:t>language</a:t>
            </a:r>
            <a:endParaRPr lang="en-US" sz="2200"/>
          </a:p>
        </p:txBody>
      </p:sp>
      <p:sp>
        <p:nvSpPr>
          <p:cNvPr id="9" name="Rectangle 9"/>
          <p:cNvSpPr>
            <a:spLocks noChangeArrowheads="1"/>
          </p:cNvSpPr>
          <p:nvPr/>
        </p:nvSpPr>
        <p:spPr bwMode="auto">
          <a:xfrm>
            <a:off x="5776913" y="2060575"/>
            <a:ext cx="1684337" cy="1030288"/>
          </a:xfrm>
          <a:prstGeom prst="rect">
            <a:avLst/>
          </a:prstGeom>
          <a:solidFill>
            <a:schemeClr val="accent1"/>
          </a:solidFill>
          <a:ln w="9525">
            <a:solidFill>
              <a:schemeClr val="tx1"/>
            </a:solidFill>
            <a:miter lim="800000"/>
            <a:headEnd/>
            <a:tailEnd/>
          </a:ln>
          <a:effectLst/>
        </p:spPr>
        <p:txBody>
          <a:bodyPr wrap="none" lIns="91424" tIns="45712" rIns="91424" bIns="45712" anchor="ctr"/>
          <a:lstStyle/>
          <a:p>
            <a:pPr algn="ctr" defTabSz="1042988"/>
            <a:r>
              <a:rPr lang="en-GB" sz="2200"/>
              <a:t>Machine </a:t>
            </a:r>
          </a:p>
          <a:p>
            <a:pPr algn="ctr" defTabSz="1042988"/>
            <a:r>
              <a:rPr lang="en-GB" sz="2200"/>
              <a:t>language</a:t>
            </a:r>
            <a:endParaRPr lang="en-US" sz="2200"/>
          </a:p>
        </p:txBody>
      </p:sp>
      <p:sp>
        <p:nvSpPr>
          <p:cNvPr id="10" name="Line 12"/>
          <p:cNvSpPr>
            <a:spLocks noChangeShapeType="1"/>
          </p:cNvSpPr>
          <p:nvPr/>
        </p:nvSpPr>
        <p:spPr bwMode="auto">
          <a:xfrm flipH="1">
            <a:off x="4281488" y="4484688"/>
            <a:ext cx="188912" cy="333375"/>
          </a:xfrm>
          <a:prstGeom prst="line">
            <a:avLst/>
          </a:prstGeom>
          <a:noFill/>
          <a:ln w="9525">
            <a:solidFill>
              <a:schemeClr val="tx1"/>
            </a:solidFill>
            <a:round/>
            <a:headEnd/>
            <a:tailEnd type="triangle" w="med" len="med"/>
          </a:ln>
          <a:effectLst/>
        </p:spPr>
        <p:txBody>
          <a:bodyPr/>
          <a:lstStyle/>
          <a:p>
            <a:endParaRPr lang="en-US"/>
          </a:p>
        </p:txBody>
      </p:sp>
      <p:sp>
        <p:nvSpPr>
          <p:cNvPr id="11" name="Line 13"/>
          <p:cNvSpPr>
            <a:spLocks noChangeShapeType="1"/>
          </p:cNvSpPr>
          <p:nvPr/>
        </p:nvSpPr>
        <p:spPr bwMode="auto">
          <a:xfrm>
            <a:off x="5573713" y="4470400"/>
            <a:ext cx="215900" cy="290513"/>
          </a:xfrm>
          <a:prstGeom prst="line">
            <a:avLst/>
          </a:prstGeom>
          <a:noFill/>
          <a:ln w="9525">
            <a:solidFill>
              <a:schemeClr val="tx1"/>
            </a:solidFill>
            <a:round/>
            <a:headEnd/>
            <a:tailEnd type="triangle" w="med" len="med"/>
          </a:ln>
          <a:effectLst/>
        </p:spPr>
        <p:txBody>
          <a:bodyPr/>
          <a:lstStyle/>
          <a:p>
            <a:endParaRPr lang="en-US"/>
          </a:p>
        </p:txBody>
      </p:sp>
      <p:sp>
        <p:nvSpPr>
          <p:cNvPr id="12" name="Line 14"/>
          <p:cNvSpPr>
            <a:spLocks noChangeShapeType="1"/>
          </p:cNvSpPr>
          <p:nvPr/>
        </p:nvSpPr>
        <p:spPr bwMode="auto">
          <a:xfrm flipV="1">
            <a:off x="5559425" y="3252788"/>
            <a:ext cx="333375" cy="287337"/>
          </a:xfrm>
          <a:prstGeom prst="line">
            <a:avLst/>
          </a:prstGeom>
          <a:noFill/>
          <a:ln w="9525">
            <a:solidFill>
              <a:schemeClr val="tx1"/>
            </a:solidFill>
            <a:round/>
            <a:headEnd/>
            <a:tailEnd type="triangle" w="med" len="med"/>
          </a:ln>
          <a:effectLst/>
        </p:spPr>
        <p:txBody>
          <a:bodyPr/>
          <a:lstStyle/>
          <a:p>
            <a:endParaRPr lang="en-US"/>
          </a:p>
        </p:txBody>
      </p:sp>
      <p:sp>
        <p:nvSpPr>
          <p:cNvPr id="13" name="Line 15"/>
          <p:cNvSpPr>
            <a:spLocks noChangeShapeType="1"/>
          </p:cNvSpPr>
          <p:nvPr/>
        </p:nvSpPr>
        <p:spPr bwMode="auto">
          <a:xfrm flipH="1" flipV="1">
            <a:off x="4208463" y="3309938"/>
            <a:ext cx="276225" cy="217487"/>
          </a:xfrm>
          <a:prstGeom prst="line">
            <a:avLst/>
          </a:prstGeom>
          <a:noFill/>
          <a:ln w="9525">
            <a:solidFill>
              <a:schemeClr val="tx1"/>
            </a:solidFill>
            <a:round/>
            <a:headEnd/>
            <a:tailEnd type="triangle" w="med" len="med"/>
          </a:ln>
          <a:effectLst/>
        </p:spPr>
        <p:txBody>
          <a:bodyPr/>
          <a:lstStyle/>
          <a:p>
            <a:endParaRPr lang="en-US"/>
          </a:p>
        </p:txBody>
      </p:sp>
      <p:sp>
        <p:nvSpPr>
          <p:cNvPr id="14" name="Rectangle 16"/>
          <p:cNvSpPr>
            <a:spLocks noChangeArrowheads="1"/>
          </p:cNvSpPr>
          <p:nvPr/>
        </p:nvSpPr>
        <p:spPr bwMode="auto">
          <a:xfrm>
            <a:off x="-107950" y="1219200"/>
            <a:ext cx="9328150" cy="461665"/>
          </a:xfrm>
          <a:prstGeom prst="rect">
            <a:avLst/>
          </a:prstGeom>
          <a:noFill/>
          <a:ln w="9525">
            <a:noFill/>
            <a:miter lim="800000"/>
            <a:headEnd/>
            <a:tailEnd/>
          </a:ln>
          <a:effectLst/>
        </p:spPr>
        <p:txBody>
          <a:bodyPr>
            <a:spAutoFit/>
          </a:bodyPr>
          <a:lstStyle/>
          <a:p>
            <a:pPr algn="ctr" defTabSz="1042988" rtl="0">
              <a:spcBef>
                <a:spcPct val="80000"/>
              </a:spcBef>
              <a:buClr>
                <a:srgbClr val="1E7FB8"/>
              </a:buClr>
              <a:buFont typeface="Wingdings" pitchFamily="2" charset="2"/>
              <a:buNone/>
            </a:pPr>
            <a:r>
              <a:rPr lang="en-US" sz="2400" b="1" dirty="0"/>
              <a:t>Summary: Validation requirements for </a:t>
            </a:r>
            <a:r>
              <a:rPr lang="en-US" sz="2400" b="1" u="sng" dirty="0"/>
              <a:t>Software</a:t>
            </a:r>
            <a:r>
              <a:rPr lang="en-US" sz="2400" b="1" dirty="0"/>
              <a:t> (See Table 1 in notes)</a:t>
            </a:r>
          </a:p>
        </p:txBody>
      </p:sp>
      <p:sp>
        <p:nvSpPr>
          <p:cNvPr id="17" name="Slide Number Placeholder 16"/>
          <p:cNvSpPr>
            <a:spLocks noGrp="1"/>
          </p:cNvSpPr>
          <p:nvPr>
            <p:ph type="sldNum" sz="quarter" idx="12"/>
          </p:nvPr>
        </p:nvSpPr>
        <p:spPr/>
        <p:txBody>
          <a:bodyPr/>
          <a:lstStyle/>
          <a:p>
            <a:fld id="{34A42DD3-70F6-4A37-8F34-DF58F15B3F96}" type="slidenum">
              <a:rPr lang="en-US" smtClean="0"/>
              <a:pPr/>
              <a:t>59</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34A42DD3-70F6-4A37-8F34-DF58F15B3F96}" type="slidenum">
              <a:rPr lang="en-US" smtClean="0"/>
              <a:pPr/>
              <a:t>6</a:t>
            </a:fld>
            <a:endParaRPr lang="en-US"/>
          </a:p>
        </p:txBody>
      </p:sp>
      <p:pic>
        <p:nvPicPr>
          <p:cNvPr id="5"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3"/>
          <p:cNvSpPr>
            <a:spLocks noChangeArrowheads="1"/>
          </p:cNvSpPr>
          <p:nvPr/>
        </p:nvSpPr>
        <p:spPr bwMode="auto">
          <a:xfrm>
            <a:off x="4060825" y="3492500"/>
            <a:ext cx="1985963" cy="958850"/>
          </a:xfrm>
          <a:prstGeom prst="ellipse">
            <a:avLst/>
          </a:prstGeom>
          <a:solidFill>
            <a:schemeClr val="accent1"/>
          </a:solidFill>
          <a:ln w="9525">
            <a:solidFill>
              <a:schemeClr val="tx1"/>
            </a:solidFill>
            <a:round/>
            <a:headEnd/>
            <a:tailEnd/>
          </a:ln>
          <a:effectLst/>
        </p:spPr>
        <p:txBody>
          <a:bodyPr wrap="none" lIns="91424" tIns="45712" rIns="91424" bIns="45712" anchor="ctr"/>
          <a:lstStyle/>
          <a:p>
            <a:pPr algn="ctr" defTabSz="1042988"/>
            <a:r>
              <a:rPr lang="en-GB" sz="2000"/>
              <a:t>Software</a:t>
            </a:r>
          </a:p>
          <a:p>
            <a:pPr algn="ctr" defTabSz="1042988"/>
            <a:r>
              <a:rPr lang="en-GB" sz="2000"/>
              <a:t>identification</a:t>
            </a:r>
            <a:endParaRPr lang="en-US" sz="2000"/>
          </a:p>
        </p:txBody>
      </p:sp>
      <p:sp>
        <p:nvSpPr>
          <p:cNvPr id="6" name="Rectangle 4"/>
          <p:cNvSpPr>
            <a:spLocks noChangeArrowheads="1"/>
          </p:cNvSpPr>
          <p:nvPr/>
        </p:nvSpPr>
        <p:spPr bwMode="auto">
          <a:xfrm>
            <a:off x="2379663" y="5006975"/>
            <a:ext cx="2073275" cy="985838"/>
          </a:xfrm>
          <a:prstGeom prst="rect">
            <a:avLst/>
          </a:prstGeom>
          <a:solidFill>
            <a:schemeClr val="accent1"/>
          </a:solidFill>
          <a:ln w="9525">
            <a:solidFill>
              <a:schemeClr val="tx1"/>
            </a:solidFill>
            <a:miter lim="800000"/>
            <a:headEnd/>
            <a:tailEnd/>
          </a:ln>
          <a:effectLst/>
        </p:spPr>
        <p:txBody>
          <a:bodyPr wrap="none" lIns="91424" tIns="45712" rIns="91424" bIns="45712" anchor="ctr"/>
          <a:lstStyle/>
          <a:p>
            <a:pPr algn="ctr" defTabSz="1042988"/>
            <a:r>
              <a:rPr lang="en-GB" sz="2200"/>
              <a:t>Fixed and </a:t>
            </a:r>
          </a:p>
          <a:p>
            <a:pPr algn="ctr" defTabSz="1042988"/>
            <a:r>
              <a:rPr lang="en-GB" sz="2200"/>
              <a:t>Variable </a:t>
            </a:r>
          </a:p>
          <a:p>
            <a:pPr algn="ctr" defTabSz="1042988"/>
            <a:r>
              <a:rPr lang="en-GB" sz="2200"/>
              <a:t>Set points</a:t>
            </a:r>
            <a:endParaRPr lang="en-US" sz="2200"/>
          </a:p>
        </p:txBody>
      </p:sp>
      <p:sp>
        <p:nvSpPr>
          <p:cNvPr id="7" name="Rectangle 5"/>
          <p:cNvSpPr>
            <a:spLocks noChangeArrowheads="1"/>
          </p:cNvSpPr>
          <p:nvPr/>
        </p:nvSpPr>
        <p:spPr bwMode="auto">
          <a:xfrm>
            <a:off x="996950" y="3557588"/>
            <a:ext cx="2124075" cy="1087437"/>
          </a:xfrm>
          <a:prstGeom prst="rect">
            <a:avLst/>
          </a:prstGeom>
          <a:solidFill>
            <a:schemeClr val="accent1"/>
          </a:solidFill>
          <a:ln w="9525">
            <a:solidFill>
              <a:schemeClr val="tx1"/>
            </a:solidFill>
            <a:miter lim="800000"/>
            <a:headEnd/>
            <a:tailEnd/>
          </a:ln>
          <a:effectLst/>
        </p:spPr>
        <p:txBody>
          <a:bodyPr wrap="none" lIns="91424" tIns="45712" rIns="91424" bIns="45712" anchor="ctr"/>
          <a:lstStyle/>
          <a:p>
            <a:pPr algn="ctr" defTabSz="1042988"/>
            <a:r>
              <a:rPr lang="en-GB" sz="2200"/>
              <a:t>Edits, </a:t>
            </a:r>
          </a:p>
          <a:p>
            <a:pPr algn="ctr" defTabSz="1042988"/>
            <a:r>
              <a:rPr lang="en-GB" sz="2200"/>
              <a:t>input </a:t>
            </a:r>
          </a:p>
          <a:p>
            <a:pPr algn="ctr" defTabSz="1042988"/>
            <a:r>
              <a:rPr lang="en-GB" sz="2200"/>
              <a:t>manipulation</a:t>
            </a:r>
            <a:endParaRPr lang="en-US" sz="2200"/>
          </a:p>
        </p:txBody>
      </p:sp>
      <p:sp>
        <p:nvSpPr>
          <p:cNvPr id="8" name="Rectangle 6"/>
          <p:cNvSpPr>
            <a:spLocks noChangeArrowheads="1"/>
          </p:cNvSpPr>
          <p:nvPr/>
        </p:nvSpPr>
        <p:spPr bwMode="auto">
          <a:xfrm>
            <a:off x="6553200" y="3498850"/>
            <a:ext cx="2365375" cy="942975"/>
          </a:xfrm>
          <a:prstGeom prst="rect">
            <a:avLst/>
          </a:prstGeom>
          <a:solidFill>
            <a:schemeClr val="accent1"/>
          </a:solidFill>
          <a:ln w="9525">
            <a:solidFill>
              <a:schemeClr val="tx1"/>
            </a:solidFill>
            <a:miter lim="800000"/>
            <a:headEnd/>
            <a:tailEnd/>
          </a:ln>
          <a:effectLst/>
        </p:spPr>
        <p:txBody>
          <a:bodyPr wrap="none" lIns="91424" tIns="45712" rIns="91424" bIns="45712" anchor="ctr"/>
          <a:lstStyle/>
          <a:p>
            <a:pPr algn="ctr" defTabSz="1042988"/>
            <a:r>
              <a:rPr lang="en-GB" sz="2200"/>
              <a:t>Name,</a:t>
            </a:r>
          </a:p>
          <a:p>
            <a:pPr algn="ctr" defTabSz="1042988"/>
            <a:r>
              <a:rPr lang="en-GB" sz="2200"/>
              <a:t>function</a:t>
            </a:r>
            <a:endParaRPr lang="en-US" sz="2200"/>
          </a:p>
        </p:txBody>
      </p:sp>
      <p:sp>
        <p:nvSpPr>
          <p:cNvPr id="9" name="Rectangle 7"/>
          <p:cNvSpPr>
            <a:spLocks noChangeArrowheads="1"/>
          </p:cNvSpPr>
          <p:nvPr/>
        </p:nvSpPr>
        <p:spPr bwMode="auto">
          <a:xfrm>
            <a:off x="5602288" y="4972050"/>
            <a:ext cx="1958975" cy="969963"/>
          </a:xfrm>
          <a:prstGeom prst="rect">
            <a:avLst/>
          </a:prstGeom>
          <a:solidFill>
            <a:schemeClr val="accent1"/>
          </a:solidFill>
          <a:ln w="9525">
            <a:solidFill>
              <a:schemeClr val="tx1"/>
            </a:solidFill>
            <a:miter lim="800000"/>
            <a:headEnd/>
            <a:tailEnd/>
          </a:ln>
          <a:effectLst/>
        </p:spPr>
        <p:txBody>
          <a:bodyPr wrap="none" lIns="91424" tIns="45712" rIns="91424" bIns="45712" anchor="ctr"/>
          <a:lstStyle/>
          <a:p>
            <a:pPr algn="ctr" defTabSz="1042988"/>
            <a:r>
              <a:rPr lang="en-GB" sz="2200"/>
              <a:t>Input,</a:t>
            </a:r>
          </a:p>
          <a:p>
            <a:pPr algn="ctr" defTabSz="1042988"/>
            <a:r>
              <a:rPr lang="en-GB" sz="2200"/>
              <a:t>output</a:t>
            </a:r>
            <a:endParaRPr lang="en-US" sz="2200"/>
          </a:p>
        </p:txBody>
      </p:sp>
      <p:sp>
        <p:nvSpPr>
          <p:cNvPr id="10" name="Rectangle 8"/>
          <p:cNvSpPr>
            <a:spLocks noChangeArrowheads="1"/>
          </p:cNvSpPr>
          <p:nvPr/>
        </p:nvSpPr>
        <p:spPr bwMode="auto">
          <a:xfrm>
            <a:off x="2378075" y="2101850"/>
            <a:ext cx="2132013" cy="1046163"/>
          </a:xfrm>
          <a:prstGeom prst="rect">
            <a:avLst/>
          </a:prstGeom>
          <a:solidFill>
            <a:schemeClr val="accent1"/>
          </a:solidFill>
          <a:ln w="9525">
            <a:solidFill>
              <a:schemeClr val="tx1"/>
            </a:solidFill>
            <a:miter lim="800000"/>
            <a:headEnd/>
            <a:tailEnd/>
          </a:ln>
          <a:effectLst/>
        </p:spPr>
        <p:txBody>
          <a:bodyPr wrap="none" lIns="91424" tIns="45712" rIns="91424" bIns="45712" anchor="ctr"/>
          <a:lstStyle/>
          <a:p>
            <a:pPr algn="ctr" defTabSz="1042988"/>
            <a:r>
              <a:rPr lang="en-GB" sz="2200"/>
              <a:t>Programme </a:t>
            </a:r>
          </a:p>
          <a:p>
            <a:pPr algn="ctr" defTabSz="1042988"/>
            <a:r>
              <a:rPr lang="en-GB" sz="2200"/>
              <a:t>overrides</a:t>
            </a:r>
            <a:endParaRPr lang="en-US" sz="2200"/>
          </a:p>
        </p:txBody>
      </p:sp>
      <p:sp>
        <p:nvSpPr>
          <p:cNvPr id="11" name="Rectangle 9"/>
          <p:cNvSpPr>
            <a:spLocks noChangeArrowheads="1"/>
          </p:cNvSpPr>
          <p:nvPr/>
        </p:nvSpPr>
        <p:spPr bwMode="auto">
          <a:xfrm>
            <a:off x="5776913" y="2060575"/>
            <a:ext cx="1684337" cy="1030288"/>
          </a:xfrm>
          <a:prstGeom prst="rect">
            <a:avLst/>
          </a:prstGeom>
          <a:solidFill>
            <a:schemeClr val="accent1"/>
          </a:solidFill>
          <a:ln w="9525">
            <a:solidFill>
              <a:schemeClr val="tx1"/>
            </a:solidFill>
            <a:miter lim="800000"/>
            <a:headEnd/>
            <a:tailEnd/>
          </a:ln>
          <a:effectLst/>
        </p:spPr>
        <p:txBody>
          <a:bodyPr wrap="none" lIns="91424" tIns="45712" rIns="91424" bIns="45712" anchor="ctr"/>
          <a:lstStyle/>
          <a:p>
            <a:pPr algn="ctr" defTabSz="1042988"/>
            <a:r>
              <a:rPr lang="en-GB" sz="2200"/>
              <a:t>Language</a:t>
            </a:r>
            <a:endParaRPr lang="en-US" sz="2200"/>
          </a:p>
        </p:txBody>
      </p:sp>
      <p:sp>
        <p:nvSpPr>
          <p:cNvPr id="12" name="Line 10"/>
          <p:cNvSpPr>
            <a:spLocks noChangeShapeType="1"/>
          </p:cNvSpPr>
          <p:nvPr/>
        </p:nvSpPr>
        <p:spPr bwMode="auto">
          <a:xfrm>
            <a:off x="5964238" y="4005263"/>
            <a:ext cx="566737" cy="0"/>
          </a:xfrm>
          <a:prstGeom prst="line">
            <a:avLst/>
          </a:prstGeom>
          <a:noFill/>
          <a:ln w="9525">
            <a:solidFill>
              <a:schemeClr val="tx1"/>
            </a:solidFill>
            <a:round/>
            <a:headEnd/>
            <a:tailEnd type="triangle" w="med" len="med"/>
          </a:ln>
          <a:effectLst/>
        </p:spPr>
        <p:txBody>
          <a:bodyPr/>
          <a:lstStyle/>
          <a:p>
            <a:endParaRPr lang="en-US"/>
          </a:p>
        </p:txBody>
      </p:sp>
      <p:sp>
        <p:nvSpPr>
          <p:cNvPr id="13" name="Line 11"/>
          <p:cNvSpPr>
            <a:spLocks noChangeShapeType="1"/>
          </p:cNvSpPr>
          <p:nvPr/>
        </p:nvSpPr>
        <p:spPr bwMode="auto">
          <a:xfrm flipH="1">
            <a:off x="3411538" y="3976688"/>
            <a:ext cx="592137" cy="0"/>
          </a:xfrm>
          <a:prstGeom prst="line">
            <a:avLst/>
          </a:prstGeom>
          <a:noFill/>
          <a:ln w="9525">
            <a:solidFill>
              <a:schemeClr val="tx1"/>
            </a:solidFill>
            <a:round/>
            <a:headEnd/>
            <a:tailEnd type="triangle" w="med" len="med"/>
          </a:ln>
          <a:effectLst/>
        </p:spPr>
        <p:txBody>
          <a:bodyPr/>
          <a:lstStyle/>
          <a:p>
            <a:endParaRPr lang="en-US"/>
          </a:p>
        </p:txBody>
      </p:sp>
      <p:sp>
        <p:nvSpPr>
          <p:cNvPr id="14" name="Line 12"/>
          <p:cNvSpPr>
            <a:spLocks noChangeShapeType="1"/>
          </p:cNvSpPr>
          <p:nvPr/>
        </p:nvSpPr>
        <p:spPr bwMode="auto">
          <a:xfrm flipH="1">
            <a:off x="4281488" y="4484688"/>
            <a:ext cx="188912" cy="333375"/>
          </a:xfrm>
          <a:prstGeom prst="line">
            <a:avLst/>
          </a:prstGeom>
          <a:noFill/>
          <a:ln w="9525">
            <a:solidFill>
              <a:schemeClr val="tx1"/>
            </a:solidFill>
            <a:round/>
            <a:headEnd/>
            <a:tailEnd type="triangle" w="med" len="med"/>
          </a:ln>
          <a:effectLst/>
        </p:spPr>
        <p:txBody>
          <a:bodyPr/>
          <a:lstStyle/>
          <a:p>
            <a:endParaRPr lang="en-US"/>
          </a:p>
        </p:txBody>
      </p:sp>
      <p:sp>
        <p:nvSpPr>
          <p:cNvPr id="15" name="Line 13"/>
          <p:cNvSpPr>
            <a:spLocks noChangeShapeType="1"/>
          </p:cNvSpPr>
          <p:nvPr/>
        </p:nvSpPr>
        <p:spPr bwMode="auto">
          <a:xfrm>
            <a:off x="5573713" y="4470400"/>
            <a:ext cx="215900" cy="290513"/>
          </a:xfrm>
          <a:prstGeom prst="line">
            <a:avLst/>
          </a:prstGeom>
          <a:noFill/>
          <a:ln w="9525">
            <a:solidFill>
              <a:schemeClr val="tx1"/>
            </a:solidFill>
            <a:round/>
            <a:headEnd/>
            <a:tailEnd type="triangle" w="med" len="med"/>
          </a:ln>
          <a:effectLst/>
        </p:spPr>
        <p:txBody>
          <a:bodyPr/>
          <a:lstStyle/>
          <a:p>
            <a:endParaRPr lang="en-US"/>
          </a:p>
        </p:txBody>
      </p:sp>
      <p:sp>
        <p:nvSpPr>
          <p:cNvPr id="16" name="Line 14"/>
          <p:cNvSpPr>
            <a:spLocks noChangeShapeType="1"/>
          </p:cNvSpPr>
          <p:nvPr/>
        </p:nvSpPr>
        <p:spPr bwMode="auto">
          <a:xfrm flipV="1">
            <a:off x="5559425" y="3252788"/>
            <a:ext cx="333375" cy="287337"/>
          </a:xfrm>
          <a:prstGeom prst="line">
            <a:avLst/>
          </a:prstGeom>
          <a:noFill/>
          <a:ln w="9525">
            <a:solidFill>
              <a:schemeClr val="tx1"/>
            </a:solidFill>
            <a:round/>
            <a:headEnd/>
            <a:tailEnd type="triangle" w="med" len="med"/>
          </a:ln>
          <a:effectLst/>
        </p:spPr>
        <p:txBody>
          <a:bodyPr/>
          <a:lstStyle/>
          <a:p>
            <a:endParaRPr lang="en-US"/>
          </a:p>
        </p:txBody>
      </p:sp>
      <p:sp>
        <p:nvSpPr>
          <p:cNvPr id="17" name="Line 15"/>
          <p:cNvSpPr>
            <a:spLocks noChangeShapeType="1"/>
          </p:cNvSpPr>
          <p:nvPr/>
        </p:nvSpPr>
        <p:spPr bwMode="auto">
          <a:xfrm flipH="1" flipV="1">
            <a:off x="4208463" y="3309938"/>
            <a:ext cx="276225" cy="217487"/>
          </a:xfrm>
          <a:prstGeom prst="line">
            <a:avLst/>
          </a:prstGeom>
          <a:noFill/>
          <a:ln w="9525">
            <a:solidFill>
              <a:schemeClr val="tx1"/>
            </a:solidFill>
            <a:round/>
            <a:headEnd/>
            <a:tailEnd type="triangle" w="med" len="med"/>
          </a:ln>
          <a:effectLst/>
        </p:spPr>
        <p:txBody>
          <a:bodyPr/>
          <a:lstStyle/>
          <a:p>
            <a:endParaRPr lang="en-US"/>
          </a:p>
        </p:txBody>
      </p:sp>
      <p:sp>
        <p:nvSpPr>
          <p:cNvPr id="18" name="Rectangle 16"/>
          <p:cNvSpPr>
            <a:spLocks noChangeArrowheads="1"/>
          </p:cNvSpPr>
          <p:nvPr/>
        </p:nvSpPr>
        <p:spPr bwMode="auto">
          <a:xfrm>
            <a:off x="0" y="1143000"/>
            <a:ext cx="9328150" cy="412750"/>
          </a:xfrm>
          <a:prstGeom prst="rect">
            <a:avLst/>
          </a:prstGeom>
          <a:noFill/>
          <a:ln w="9525">
            <a:noFill/>
            <a:miter lim="800000"/>
            <a:headEnd/>
            <a:tailEnd/>
          </a:ln>
          <a:effectLst/>
        </p:spPr>
        <p:txBody>
          <a:bodyPr>
            <a:spAutoFit/>
          </a:bodyPr>
          <a:lstStyle/>
          <a:p>
            <a:pPr algn="ctr" defTabSz="1042988" rtl="0">
              <a:spcBef>
                <a:spcPct val="80000"/>
              </a:spcBef>
              <a:buClr>
                <a:srgbClr val="1E7FB8"/>
              </a:buClr>
              <a:buFont typeface="Wingdings" pitchFamily="2" charset="2"/>
              <a:buNone/>
            </a:pPr>
            <a:r>
              <a:rPr lang="en-US" sz="2100" b="1" dirty="0"/>
              <a:t>Summary: Validation requirements for </a:t>
            </a:r>
            <a:r>
              <a:rPr lang="en-US" sz="2100" b="1" u="sng" dirty="0"/>
              <a:t>Software</a:t>
            </a:r>
            <a:r>
              <a:rPr lang="en-US" sz="2100" b="1" dirty="0"/>
              <a:t> (See Table 1 in notes)</a:t>
            </a:r>
          </a:p>
        </p:txBody>
      </p:sp>
      <p:sp>
        <p:nvSpPr>
          <p:cNvPr id="21" name="Slide Number Placeholder 20"/>
          <p:cNvSpPr>
            <a:spLocks noGrp="1"/>
          </p:cNvSpPr>
          <p:nvPr>
            <p:ph type="sldNum" sz="quarter" idx="12"/>
          </p:nvPr>
        </p:nvSpPr>
        <p:spPr/>
        <p:txBody>
          <a:bodyPr/>
          <a:lstStyle/>
          <a:p>
            <a:fld id="{34A42DD3-70F6-4A37-8F34-DF58F15B3F96}" type="slidenum">
              <a:rPr lang="en-US" smtClean="0"/>
              <a:pPr/>
              <a:t>60</a:t>
            </a:fld>
            <a:endParaRPr 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3"/>
          <p:cNvSpPr>
            <a:spLocks noChangeArrowheads="1"/>
          </p:cNvSpPr>
          <p:nvPr/>
        </p:nvSpPr>
        <p:spPr bwMode="auto">
          <a:xfrm>
            <a:off x="4060825" y="3492500"/>
            <a:ext cx="1985963" cy="958850"/>
          </a:xfrm>
          <a:prstGeom prst="ellipse">
            <a:avLst/>
          </a:prstGeom>
          <a:solidFill>
            <a:schemeClr val="accent1"/>
          </a:solidFill>
          <a:ln w="9525">
            <a:solidFill>
              <a:schemeClr val="tx1"/>
            </a:solidFill>
            <a:round/>
            <a:headEnd/>
            <a:tailEnd/>
          </a:ln>
          <a:effectLst/>
        </p:spPr>
        <p:txBody>
          <a:bodyPr wrap="none" lIns="91424" tIns="45712" rIns="91424" bIns="45712" anchor="ctr"/>
          <a:lstStyle/>
          <a:p>
            <a:pPr algn="ctr" defTabSz="1042988"/>
            <a:r>
              <a:rPr lang="en-GB" sz="2000"/>
              <a:t>Validation</a:t>
            </a:r>
            <a:endParaRPr lang="en-US" sz="2000"/>
          </a:p>
        </p:txBody>
      </p:sp>
      <p:sp>
        <p:nvSpPr>
          <p:cNvPr id="6" name="Rectangle 4"/>
          <p:cNvSpPr>
            <a:spLocks noChangeArrowheads="1"/>
          </p:cNvSpPr>
          <p:nvPr/>
        </p:nvSpPr>
        <p:spPr bwMode="auto">
          <a:xfrm>
            <a:off x="3344863" y="5159375"/>
            <a:ext cx="2073275" cy="985838"/>
          </a:xfrm>
          <a:prstGeom prst="rect">
            <a:avLst/>
          </a:prstGeom>
          <a:solidFill>
            <a:schemeClr val="accent1"/>
          </a:solidFill>
          <a:ln w="9525">
            <a:solidFill>
              <a:schemeClr val="tx1"/>
            </a:solidFill>
            <a:miter lim="800000"/>
            <a:headEnd/>
            <a:tailEnd/>
          </a:ln>
          <a:effectLst/>
        </p:spPr>
        <p:txBody>
          <a:bodyPr wrap="none" lIns="91424" tIns="45712" rIns="91424" bIns="45712" anchor="ctr"/>
          <a:lstStyle/>
          <a:p>
            <a:pPr algn="ctr" defTabSz="1042988"/>
            <a:r>
              <a:rPr lang="en-GB" sz="2200"/>
              <a:t>Repeats</a:t>
            </a:r>
            <a:endParaRPr lang="en-US" sz="2200"/>
          </a:p>
        </p:txBody>
      </p:sp>
      <p:sp>
        <p:nvSpPr>
          <p:cNvPr id="7" name="Rectangle 5"/>
          <p:cNvSpPr>
            <a:spLocks noChangeArrowheads="1"/>
          </p:cNvSpPr>
          <p:nvPr/>
        </p:nvSpPr>
        <p:spPr bwMode="auto">
          <a:xfrm>
            <a:off x="996950" y="3557588"/>
            <a:ext cx="2124075" cy="1087437"/>
          </a:xfrm>
          <a:prstGeom prst="rect">
            <a:avLst/>
          </a:prstGeom>
          <a:solidFill>
            <a:schemeClr val="accent1"/>
          </a:solidFill>
          <a:ln w="9525">
            <a:solidFill>
              <a:schemeClr val="tx1"/>
            </a:solidFill>
            <a:miter lim="800000"/>
            <a:headEnd/>
            <a:tailEnd/>
          </a:ln>
          <a:effectLst/>
        </p:spPr>
        <p:txBody>
          <a:bodyPr wrap="none" lIns="91424" tIns="45712" rIns="91424" bIns="45712" anchor="ctr"/>
          <a:lstStyle/>
          <a:p>
            <a:pPr algn="ctr" defTabSz="1042988"/>
            <a:r>
              <a:rPr lang="en-GB" sz="2200"/>
              <a:t>Worst case</a:t>
            </a:r>
            <a:endParaRPr lang="en-US" sz="2200"/>
          </a:p>
        </p:txBody>
      </p:sp>
      <p:sp>
        <p:nvSpPr>
          <p:cNvPr id="8" name="Rectangle 6"/>
          <p:cNvSpPr>
            <a:spLocks noChangeArrowheads="1"/>
          </p:cNvSpPr>
          <p:nvPr/>
        </p:nvSpPr>
        <p:spPr bwMode="auto">
          <a:xfrm>
            <a:off x="6624638" y="2406650"/>
            <a:ext cx="2365375" cy="942975"/>
          </a:xfrm>
          <a:prstGeom prst="rect">
            <a:avLst/>
          </a:prstGeom>
          <a:solidFill>
            <a:schemeClr val="accent1"/>
          </a:solidFill>
          <a:ln w="9525">
            <a:solidFill>
              <a:schemeClr val="tx1"/>
            </a:solidFill>
            <a:miter lim="800000"/>
            <a:headEnd/>
            <a:tailEnd/>
          </a:ln>
          <a:effectLst/>
        </p:spPr>
        <p:txBody>
          <a:bodyPr wrap="none" lIns="91424" tIns="45712" rIns="91424" bIns="45712" anchor="ctr"/>
          <a:lstStyle/>
          <a:p>
            <a:pPr algn="ctr" defTabSz="1042988"/>
            <a:r>
              <a:rPr lang="en-GB" sz="2200"/>
              <a:t>Documentation</a:t>
            </a:r>
            <a:endParaRPr lang="en-US" sz="2200"/>
          </a:p>
        </p:txBody>
      </p:sp>
      <p:sp>
        <p:nvSpPr>
          <p:cNvPr id="9" name="Rectangle 7"/>
          <p:cNvSpPr>
            <a:spLocks noChangeArrowheads="1"/>
          </p:cNvSpPr>
          <p:nvPr/>
        </p:nvSpPr>
        <p:spPr bwMode="auto">
          <a:xfrm>
            <a:off x="6440488" y="4514850"/>
            <a:ext cx="1958975" cy="969963"/>
          </a:xfrm>
          <a:prstGeom prst="rect">
            <a:avLst/>
          </a:prstGeom>
          <a:solidFill>
            <a:schemeClr val="accent1"/>
          </a:solidFill>
          <a:ln w="9525">
            <a:solidFill>
              <a:schemeClr val="tx1"/>
            </a:solidFill>
            <a:miter lim="800000"/>
            <a:headEnd/>
            <a:tailEnd/>
          </a:ln>
          <a:effectLst/>
        </p:spPr>
        <p:txBody>
          <a:bodyPr wrap="none" lIns="91424" tIns="45712" rIns="91424" bIns="45712" anchor="ctr"/>
          <a:lstStyle/>
          <a:p>
            <a:pPr algn="ctr" defTabSz="1042988"/>
            <a:r>
              <a:rPr lang="en-GB" sz="2200"/>
              <a:t>Revalidation</a:t>
            </a:r>
            <a:endParaRPr lang="en-US" sz="2200"/>
          </a:p>
        </p:txBody>
      </p:sp>
      <p:sp>
        <p:nvSpPr>
          <p:cNvPr id="10" name="Rectangle 8"/>
          <p:cNvSpPr>
            <a:spLocks noChangeArrowheads="1"/>
          </p:cNvSpPr>
          <p:nvPr/>
        </p:nvSpPr>
        <p:spPr bwMode="auto">
          <a:xfrm>
            <a:off x="3355975" y="2076450"/>
            <a:ext cx="2132013" cy="1046163"/>
          </a:xfrm>
          <a:prstGeom prst="rect">
            <a:avLst/>
          </a:prstGeom>
          <a:solidFill>
            <a:schemeClr val="accent1"/>
          </a:solidFill>
          <a:ln w="9525">
            <a:solidFill>
              <a:schemeClr val="tx1"/>
            </a:solidFill>
            <a:miter lim="800000"/>
            <a:headEnd/>
            <a:tailEnd/>
          </a:ln>
          <a:effectLst/>
        </p:spPr>
        <p:txBody>
          <a:bodyPr wrap="none" lIns="91424" tIns="45712" rIns="91424" bIns="45712" anchor="ctr"/>
          <a:lstStyle/>
          <a:p>
            <a:pPr algn="ctr" defTabSz="1042988"/>
            <a:r>
              <a:rPr lang="en-GB" sz="2200"/>
              <a:t>Function</a:t>
            </a:r>
            <a:endParaRPr lang="en-US" sz="2200"/>
          </a:p>
        </p:txBody>
      </p:sp>
      <p:sp>
        <p:nvSpPr>
          <p:cNvPr id="11" name="Line 11"/>
          <p:cNvSpPr>
            <a:spLocks noChangeShapeType="1"/>
          </p:cNvSpPr>
          <p:nvPr/>
        </p:nvSpPr>
        <p:spPr bwMode="auto">
          <a:xfrm flipH="1">
            <a:off x="3411538" y="3976688"/>
            <a:ext cx="592137" cy="0"/>
          </a:xfrm>
          <a:prstGeom prst="line">
            <a:avLst/>
          </a:prstGeom>
          <a:noFill/>
          <a:ln w="9525">
            <a:solidFill>
              <a:schemeClr val="tx1"/>
            </a:solidFill>
            <a:round/>
            <a:headEnd/>
            <a:tailEnd type="triangle" w="med" len="med"/>
          </a:ln>
          <a:effectLst/>
        </p:spPr>
        <p:txBody>
          <a:bodyPr/>
          <a:lstStyle/>
          <a:p>
            <a:endParaRPr lang="en-US"/>
          </a:p>
        </p:txBody>
      </p:sp>
      <p:sp>
        <p:nvSpPr>
          <p:cNvPr id="12" name="Line 13"/>
          <p:cNvSpPr>
            <a:spLocks noChangeShapeType="1"/>
          </p:cNvSpPr>
          <p:nvPr/>
        </p:nvSpPr>
        <p:spPr bwMode="auto">
          <a:xfrm>
            <a:off x="5992813" y="4406900"/>
            <a:ext cx="215900" cy="290513"/>
          </a:xfrm>
          <a:prstGeom prst="line">
            <a:avLst/>
          </a:prstGeom>
          <a:noFill/>
          <a:ln w="9525">
            <a:solidFill>
              <a:schemeClr val="tx1"/>
            </a:solidFill>
            <a:round/>
            <a:headEnd/>
            <a:tailEnd type="triangle" w="med" len="med"/>
          </a:ln>
          <a:effectLst/>
        </p:spPr>
        <p:txBody>
          <a:bodyPr/>
          <a:lstStyle/>
          <a:p>
            <a:endParaRPr lang="en-US"/>
          </a:p>
        </p:txBody>
      </p:sp>
      <p:sp>
        <p:nvSpPr>
          <p:cNvPr id="13" name="Rectangle 16"/>
          <p:cNvSpPr>
            <a:spLocks noChangeArrowheads="1"/>
          </p:cNvSpPr>
          <p:nvPr/>
        </p:nvSpPr>
        <p:spPr bwMode="auto">
          <a:xfrm>
            <a:off x="-76200" y="533400"/>
            <a:ext cx="9328150" cy="461665"/>
          </a:xfrm>
          <a:prstGeom prst="rect">
            <a:avLst/>
          </a:prstGeom>
          <a:noFill/>
          <a:ln w="9525">
            <a:noFill/>
            <a:miter lim="800000"/>
            <a:headEnd/>
            <a:tailEnd/>
          </a:ln>
          <a:effectLst/>
        </p:spPr>
        <p:txBody>
          <a:bodyPr>
            <a:spAutoFit/>
          </a:bodyPr>
          <a:lstStyle/>
          <a:p>
            <a:pPr algn="ctr" defTabSz="1042988" rtl="0">
              <a:spcBef>
                <a:spcPct val="80000"/>
              </a:spcBef>
              <a:buClr>
                <a:srgbClr val="1E7FB8"/>
              </a:buClr>
              <a:buFont typeface="Wingdings" pitchFamily="2" charset="2"/>
              <a:buNone/>
            </a:pPr>
            <a:r>
              <a:rPr lang="en-US" sz="2400" b="1" dirty="0"/>
              <a:t>Summary: Validation requirements for </a:t>
            </a:r>
            <a:r>
              <a:rPr lang="en-US" sz="2400" b="1" u="sng" dirty="0"/>
              <a:t>Software</a:t>
            </a:r>
            <a:r>
              <a:rPr lang="en-US" sz="2400" b="1" dirty="0"/>
              <a:t> (See Table 1 in notes)</a:t>
            </a:r>
          </a:p>
        </p:txBody>
      </p:sp>
      <p:sp>
        <p:nvSpPr>
          <p:cNvPr id="14" name="Line 17"/>
          <p:cNvSpPr>
            <a:spLocks noChangeShapeType="1"/>
          </p:cNvSpPr>
          <p:nvPr/>
        </p:nvSpPr>
        <p:spPr bwMode="auto">
          <a:xfrm flipV="1">
            <a:off x="6019800" y="3479800"/>
            <a:ext cx="444500" cy="266700"/>
          </a:xfrm>
          <a:prstGeom prst="line">
            <a:avLst/>
          </a:prstGeom>
          <a:noFill/>
          <a:ln w="9525">
            <a:solidFill>
              <a:schemeClr val="tx1"/>
            </a:solidFill>
            <a:round/>
            <a:headEnd/>
            <a:tailEnd type="triangle" w="med" len="med"/>
          </a:ln>
          <a:effectLst/>
        </p:spPr>
        <p:txBody>
          <a:bodyPr/>
          <a:lstStyle/>
          <a:p>
            <a:endParaRPr lang="en-US"/>
          </a:p>
        </p:txBody>
      </p:sp>
      <p:sp>
        <p:nvSpPr>
          <p:cNvPr id="15" name="Line 18"/>
          <p:cNvSpPr>
            <a:spLocks noChangeShapeType="1"/>
          </p:cNvSpPr>
          <p:nvPr/>
        </p:nvSpPr>
        <p:spPr bwMode="auto">
          <a:xfrm flipH="1" flipV="1">
            <a:off x="4775200" y="3263900"/>
            <a:ext cx="127000" cy="203200"/>
          </a:xfrm>
          <a:prstGeom prst="line">
            <a:avLst/>
          </a:prstGeom>
          <a:noFill/>
          <a:ln w="9525">
            <a:solidFill>
              <a:schemeClr val="tx1"/>
            </a:solidFill>
            <a:round/>
            <a:headEnd/>
            <a:tailEnd type="triangle" w="med" len="med"/>
          </a:ln>
          <a:effectLst/>
        </p:spPr>
        <p:txBody>
          <a:bodyPr/>
          <a:lstStyle/>
          <a:p>
            <a:endParaRPr lang="en-US"/>
          </a:p>
        </p:txBody>
      </p:sp>
      <p:sp>
        <p:nvSpPr>
          <p:cNvPr id="16" name="Line 19"/>
          <p:cNvSpPr>
            <a:spLocks noChangeShapeType="1"/>
          </p:cNvSpPr>
          <p:nvPr/>
        </p:nvSpPr>
        <p:spPr bwMode="auto">
          <a:xfrm flipH="1">
            <a:off x="4546600" y="4559300"/>
            <a:ext cx="215900" cy="520700"/>
          </a:xfrm>
          <a:prstGeom prst="line">
            <a:avLst/>
          </a:prstGeom>
          <a:noFill/>
          <a:ln w="9525">
            <a:solidFill>
              <a:schemeClr val="tx1"/>
            </a:solidFill>
            <a:round/>
            <a:headEnd/>
            <a:tailEnd type="triangle" w="med" len="med"/>
          </a:ln>
          <a:effectLst/>
        </p:spPr>
        <p:txBody>
          <a:bodyPr/>
          <a:lstStyle/>
          <a:p>
            <a:endParaRPr lang="en-US"/>
          </a:p>
        </p:txBody>
      </p:sp>
      <p:sp>
        <p:nvSpPr>
          <p:cNvPr id="19" name="Slide Number Placeholder 18"/>
          <p:cNvSpPr>
            <a:spLocks noGrp="1"/>
          </p:cNvSpPr>
          <p:nvPr>
            <p:ph type="sldNum" sz="quarter" idx="12"/>
          </p:nvPr>
        </p:nvSpPr>
        <p:spPr/>
        <p:txBody>
          <a:bodyPr/>
          <a:lstStyle/>
          <a:p>
            <a:fld id="{34A42DD3-70F6-4A37-8F34-DF58F15B3F96}" type="slidenum">
              <a:rPr lang="en-US" smtClean="0"/>
              <a:pPr/>
              <a:t>61</a:t>
            </a:fld>
            <a:endParaRPr 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991600" cy="838200"/>
          </a:xfrm>
        </p:spPr>
        <p:txBody>
          <a:bodyPr>
            <a:normAutofit fontScale="90000"/>
          </a:bodyPr>
          <a:lstStyle/>
          <a:p>
            <a:r>
              <a:rPr lang="en-US" b="1" dirty="0" smtClean="0"/>
              <a:t>Enterprise Resource Planning</a:t>
            </a:r>
            <a:r>
              <a:rPr lang="en-US" dirty="0" smtClean="0"/>
              <a:t> (</a:t>
            </a:r>
            <a:r>
              <a:rPr lang="en-US" b="1" dirty="0" smtClean="0"/>
              <a:t>ERP</a:t>
            </a:r>
            <a:r>
              <a:rPr lang="en-US" dirty="0" smtClean="0"/>
              <a:t>):-</a:t>
            </a:r>
            <a:br>
              <a:rPr lang="en-US" dirty="0" smtClean="0"/>
            </a:br>
            <a:endParaRPr lang="en-US" dirty="0"/>
          </a:p>
        </p:txBody>
      </p:sp>
      <p:sp>
        <p:nvSpPr>
          <p:cNvPr id="3" name="Content Placeholder 2"/>
          <p:cNvSpPr>
            <a:spLocks noGrp="1"/>
          </p:cNvSpPr>
          <p:nvPr>
            <p:ph idx="1"/>
          </p:nvPr>
        </p:nvSpPr>
        <p:spPr/>
        <p:txBody>
          <a:bodyPr>
            <a:normAutofit/>
          </a:bodyPr>
          <a:lstStyle/>
          <a:p>
            <a:r>
              <a:rPr lang="en-US" sz="2400" dirty="0" smtClean="0"/>
              <a:t>It is an integrated computer-based system used to manage internal and external resources including tangible assets, financial resources, materials, and human resources.</a:t>
            </a:r>
          </a:p>
          <a:p>
            <a:pPr>
              <a:buNone/>
            </a:pPr>
            <a:endParaRPr lang="en-US" sz="2400" dirty="0" smtClean="0"/>
          </a:p>
          <a:p>
            <a:r>
              <a:rPr lang="en-US" sz="2400" dirty="0" smtClean="0"/>
              <a:t> It is a software architecture whose purpose is to facilitate the flow of information between all business functions inside the boundaries of the organization and manage the connections to outside stakeholders.</a:t>
            </a:r>
            <a:endParaRPr lang="en-US" sz="24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62</a:t>
            </a:fld>
            <a:endParaRPr lang="en-US"/>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609600" y="457200"/>
            <a:ext cx="2232025" cy="641350"/>
          </a:xfrm>
          <a:prstGeom prst="rect">
            <a:avLst/>
          </a:prstGeom>
          <a:noFill/>
          <a:ln w="9525">
            <a:noFill/>
            <a:miter lim="800000"/>
            <a:headEnd/>
            <a:tailEnd/>
          </a:ln>
        </p:spPr>
        <p:txBody>
          <a:bodyPr wrap="none">
            <a:spAutoFit/>
          </a:bodyPr>
          <a:lstStyle/>
          <a:p>
            <a:r>
              <a:rPr lang="en-US" sz="3600" dirty="0">
                <a:latin typeface="Tahoma" charset="0"/>
              </a:rPr>
              <a:t>Why ERP?</a:t>
            </a:r>
          </a:p>
        </p:txBody>
      </p:sp>
      <p:sp>
        <p:nvSpPr>
          <p:cNvPr id="5" name="Text Box 3"/>
          <p:cNvSpPr txBox="1">
            <a:spLocks noChangeArrowheads="1"/>
          </p:cNvSpPr>
          <p:nvPr/>
        </p:nvSpPr>
        <p:spPr bwMode="auto">
          <a:xfrm>
            <a:off x="381000" y="1676400"/>
            <a:ext cx="8551863" cy="4362450"/>
          </a:xfrm>
          <a:prstGeom prst="rect">
            <a:avLst/>
          </a:prstGeom>
          <a:noFill/>
          <a:ln w="9525">
            <a:noFill/>
            <a:miter lim="800000"/>
            <a:headEnd/>
            <a:tailEnd/>
          </a:ln>
        </p:spPr>
        <p:txBody>
          <a:bodyPr wrap="square">
            <a:spAutoFit/>
          </a:bodyPr>
          <a:lstStyle/>
          <a:p>
            <a:pPr>
              <a:buFontTx/>
              <a:buBlip>
                <a:blip r:embed="rId2"/>
              </a:buBlip>
            </a:pPr>
            <a:r>
              <a:rPr lang="en-US" sz="2800" dirty="0">
                <a:latin typeface="Tahoma" charset="0"/>
              </a:rPr>
              <a:t>  For Management – to know what is happening</a:t>
            </a:r>
          </a:p>
          <a:p>
            <a:r>
              <a:rPr lang="en-US" sz="2800" dirty="0">
                <a:latin typeface="Tahoma" charset="0"/>
              </a:rPr>
              <a:t>    in the company</a:t>
            </a:r>
          </a:p>
          <a:p>
            <a:pPr>
              <a:buFontTx/>
              <a:buBlip>
                <a:blip r:embed="rId2"/>
              </a:buBlip>
            </a:pPr>
            <a:r>
              <a:rPr lang="en-US" sz="2800" dirty="0">
                <a:latin typeface="Tahoma" charset="0"/>
              </a:rPr>
              <a:t>  One solution for better Management</a:t>
            </a:r>
          </a:p>
          <a:p>
            <a:pPr>
              <a:buFontTx/>
              <a:buBlip>
                <a:blip r:embed="rId2"/>
              </a:buBlip>
            </a:pPr>
            <a:r>
              <a:rPr lang="en-US" sz="2800" dirty="0">
                <a:latin typeface="Tahoma" charset="0"/>
              </a:rPr>
              <a:t>  For cycle time reduction</a:t>
            </a:r>
          </a:p>
          <a:p>
            <a:pPr>
              <a:buFontTx/>
              <a:buBlip>
                <a:blip r:embed="rId2"/>
              </a:buBlip>
            </a:pPr>
            <a:r>
              <a:rPr lang="en-US" sz="2800" dirty="0">
                <a:latin typeface="Tahoma" charset="0"/>
              </a:rPr>
              <a:t>  To achieve cost control &amp; low working capital</a:t>
            </a:r>
          </a:p>
          <a:p>
            <a:pPr>
              <a:buFontTx/>
              <a:buBlip>
                <a:blip r:embed="rId2"/>
              </a:buBlip>
            </a:pPr>
            <a:r>
              <a:rPr lang="en-US" sz="2800" dirty="0">
                <a:latin typeface="Tahoma" charset="0"/>
              </a:rPr>
              <a:t>  To marry latest technologies</a:t>
            </a:r>
          </a:p>
          <a:p>
            <a:pPr>
              <a:buFontTx/>
              <a:buBlip>
                <a:blip r:embed="rId2"/>
              </a:buBlip>
            </a:pPr>
            <a:r>
              <a:rPr lang="en-US" sz="2800" dirty="0">
                <a:latin typeface="Tahoma" charset="0"/>
              </a:rPr>
              <a:t>  To shun the geographical gaps</a:t>
            </a:r>
          </a:p>
          <a:p>
            <a:pPr>
              <a:buFontTx/>
              <a:buBlip>
                <a:blip r:embed="rId2"/>
              </a:buBlip>
            </a:pPr>
            <a:r>
              <a:rPr lang="en-US" sz="2800" dirty="0">
                <a:latin typeface="Tahoma" charset="0"/>
              </a:rPr>
              <a:t>  To satisfy the customers with high expectations</a:t>
            </a:r>
          </a:p>
          <a:p>
            <a:pPr>
              <a:buFontTx/>
              <a:buBlip>
                <a:blip r:embed="rId2"/>
              </a:buBlip>
            </a:pPr>
            <a:r>
              <a:rPr lang="en-US" sz="2800" dirty="0">
                <a:latin typeface="Tahoma" charset="0"/>
              </a:rPr>
              <a:t>  To be Competitive &amp; for survival</a:t>
            </a:r>
          </a:p>
          <a:p>
            <a:pPr>
              <a:buFontTx/>
              <a:buBlip>
                <a:blip r:embed="rId2"/>
              </a:buBlip>
            </a:pPr>
            <a:endParaRPr lang="en-US" sz="2800" dirty="0">
              <a:latin typeface="Tahoma" charset="0"/>
            </a:endParaRPr>
          </a:p>
        </p:txBody>
      </p:sp>
      <p:sp>
        <p:nvSpPr>
          <p:cNvPr id="8" name="Slide Number Placeholder 7"/>
          <p:cNvSpPr>
            <a:spLocks noGrp="1"/>
          </p:cNvSpPr>
          <p:nvPr>
            <p:ph type="sldNum" sz="quarter" idx="12"/>
          </p:nvPr>
        </p:nvSpPr>
        <p:spPr/>
        <p:txBody>
          <a:bodyPr/>
          <a:lstStyle/>
          <a:p>
            <a:fld id="{34A42DD3-70F6-4A37-8F34-DF58F15B3F96}" type="slidenum">
              <a:rPr lang="en-US" smtClean="0"/>
              <a:pPr/>
              <a:t>63</a:t>
            </a:fld>
            <a:endParaRPr lang="en-US"/>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781138" y="304800"/>
            <a:ext cx="3719426" cy="641350"/>
          </a:xfrm>
          <a:prstGeom prst="rect">
            <a:avLst/>
          </a:prstGeom>
          <a:noFill/>
          <a:ln w="9525">
            <a:noFill/>
            <a:miter lim="800000"/>
            <a:headEnd/>
            <a:tailEnd/>
          </a:ln>
        </p:spPr>
        <p:txBody>
          <a:bodyPr wrap="square">
            <a:spAutoFit/>
          </a:bodyPr>
          <a:lstStyle/>
          <a:p>
            <a:r>
              <a:rPr lang="en-US" sz="3600">
                <a:latin typeface="Tahoma" charset="0"/>
              </a:rPr>
              <a:t>Evolution of ERP</a:t>
            </a:r>
          </a:p>
        </p:txBody>
      </p:sp>
      <p:sp>
        <p:nvSpPr>
          <p:cNvPr id="5" name="Text Box 3"/>
          <p:cNvSpPr txBox="1">
            <a:spLocks noChangeArrowheads="1"/>
          </p:cNvSpPr>
          <p:nvPr/>
        </p:nvSpPr>
        <p:spPr bwMode="auto">
          <a:xfrm>
            <a:off x="381000" y="1481138"/>
            <a:ext cx="8118475" cy="4893647"/>
          </a:xfrm>
          <a:prstGeom prst="rect">
            <a:avLst/>
          </a:prstGeom>
          <a:noFill/>
          <a:ln w="9525">
            <a:noFill/>
            <a:miter lim="800000"/>
            <a:headEnd/>
            <a:tailEnd/>
          </a:ln>
        </p:spPr>
        <p:txBody>
          <a:bodyPr wrap="square">
            <a:spAutoFit/>
          </a:bodyPr>
          <a:lstStyle/>
          <a:p>
            <a:pPr>
              <a:buFontTx/>
              <a:buBlip>
                <a:blip r:embed="rId2"/>
              </a:buBlip>
            </a:pPr>
            <a:r>
              <a:rPr lang="en-US" sz="2400">
                <a:latin typeface="Tahoma" charset="0"/>
              </a:rPr>
              <a:t>  1960’s - Systems Just for Inventory Control</a:t>
            </a:r>
          </a:p>
          <a:p>
            <a:endParaRPr lang="en-US" sz="1200">
              <a:latin typeface="Tahoma" charset="0"/>
            </a:endParaRPr>
          </a:p>
          <a:p>
            <a:pPr>
              <a:buFontTx/>
              <a:buBlip>
                <a:blip r:embed="rId2"/>
              </a:buBlip>
            </a:pPr>
            <a:r>
              <a:rPr lang="en-US" sz="2400">
                <a:latin typeface="Tahoma" charset="0"/>
              </a:rPr>
              <a:t>  1970’s  - MRP – Material Requirement Planning</a:t>
            </a:r>
          </a:p>
          <a:p>
            <a:r>
              <a:rPr lang="en-US" sz="2400">
                <a:latin typeface="Tahoma" charset="0"/>
              </a:rPr>
              <a:t>    (Inventory with material planning &amp; procurement)</a:t>
            </a:r>
          </a:p>
          <a:p>
            <a:endParaRPr lang="en-US" sz="1200">
              <a:latin typeface="Tahoma" charset="0"/>
            </a:endParaRPr>
          </a:p>
          <a:p>
            <a:pPr>
              <a:buFontTx/>
              <a:buBlip>
                <a:blip r:embed="rId2"/>
              </a:buBlip>
            </a:pPr>
            <a:r>
              <a:rPr lang="en-US" sz="2400">
                <a:latin typeface="Tahoma" charset="0"/>
              </a:rPr>
              <a:t>  1980’s - MRP II – Manufacturing Resources Planning</a:t>
            </a:r>
          </a:p>
          <a:p>
            <a:r>
              <a:rPr lang="en-US" sz="2400">
                <a:latin typeface="Tahoma" charset="0"/>
              </a:rPr>
              <a:t>    (Extended MRP to shop floor &amp; distribution Mgnt.)</a:t>
            </a:r>
          </a:p>
          <a:p>
            <a:endParaRPr lang="en-US" sz="1200">
              <a:latin typeface="Tahoma" charset="0"/>
            </a:endParaRPr>
          </a:p>
          <a:p>
            <a:pPr>
              <a:buFontTx/>
              <a:buBlip>
                <a:blip r:embed="rId2"/>
              </a:buBlip>
            </a:pPr>
            <a:r>
              <a:rPr lang="en-US" sz="2400">
                <a:latin typeface="Tahoma" charset="0"/>
              </a:rPr>
              <a:t>  Mid 1990’s - ERP – Enterprise Resource Planning</a:t>
            </a:r>
          </a:p>
          <a:p>
            <a:r>
              <a:rPr lang="en-US" sz="2400">
                <a:latin typeface="Tahoma" charset="0"/>
              </a:rPr>
              <a:t>    (Covering all the activities of an Enterprise)</a:t>
            </a:r>
          </a:p>
          <a:p>
            <a:endParaRPr lang="en-US" sz="1200">
              <a:latin typeface="Tahoma" charset="0"/>
            </a:endParaRPr>
          </a:p>
          <a:p>
            <a:pPr>
              <a:buFontTx/>
              <a:buBlip>
                <a:blip r:embed="rId2"/>
              </a:buBlip>
            </a:pPr>
            <a:r>
              <a:rPr lang="en-US" sz="2400">
                <a:latin typeface="Tahoma" charset="0"/>
              </a:rPr>
              <a:t>  2000 onwards – ERP II – Collaborative Commerce</a:t>
            </a:r>
          </a:p>
          <a:p>
            <a:r>
              <a:rPr lang="en-US" sz="2400">
                <a:latin typeface="Tahoma" charset="0"/>
              </a:rPr>
              <a:t>    (Extending ERP to external business entities)</a:t>
            </a:r>
          </a:p>
          <a:p>
            <a:pPr>
              <a:buFontTx/>
              <a:buBlip>
                <a:blip r:embed="rId2"/>
              </a:buBlip>
            </a:pPr>
            <a:endParaRPr lang="en-US" sz="2400">
              <a:latin typeface="Tahoma" charset="0"/>
            </a:endParaRPr>
          </a:p>
          <a:p>
            <a:endParaRPr lang="en-US" sz="2400">
              <a:latin typeface="Tahoma" charset="0"/>
            </a:endParaRPr>
          </a:p>
        </p:txBody>
      </p:sp>
      <p:sp>
        <p:nvSpPr>
          <p:cNvPr id="8" name="Slide Number Placeholder 7"/>
          <p:cNvSpPr>
            <a:spLocks noGrp="1"/>
          </p:cNvSpPr>
          <p:nvPr>
            <p:ph type="sldNum" sz="quarter" idx="12"/>
          </p:nvPr>
        </p:nvSpPr>
        <p:spPr/>
        <p:txBody>
          <a:bodyPr/>
          <a:lstStyle/>
          <a:p>
            <a:fld id="{34A42DD3-70F6-4A37-8F34-DF58F15B3F96}" type="slidenum">
              <a:rPr lang="en-US" smtClean="0"/>
              <a:pPr/>
              <a:t>64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0" fill="hold"/>
                                        <p:tgtEl>
                                          <p:spTgt spid="5"/>
                                        </p:tgtEl>
                                        <p:attrNameLst>
                                          <p:attrName>ppt_x</p:attrName>
                                        </p:attrNameLst>
                                      </p:cBhvr>
                                      <p:tavLst>
                                        <p:tav tm="0">
                                          <p:val>
                                            <p:strVal val="#ppt_x"/>
                                          </p:val>
                                        </p:tav>
                                        <p:tav tm="100000">
                                          <p:val>
                                            <p:strVal val="#ppt_x"/>
                                          </p:val>
                                        </p:tav>
                                      </p:tavLst>
                                    </p:anim>
                                    <p:anim calcmode="lin" valueType="num">
                                      <p:cBhvr additive="base">
                                        <p:cTn id="8" dur="5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utoUpdateAnimBg="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324600"/>
          </a:xfrm>
        </p:spPr>
        <p:txBody>
          <a:bodyPr>
            <a:normAutofit fontScale="77500" lnSpcReduction="20000"/>
          </a:bodyPr>
          <a:lstStyle/>
          <a:p>
            <a:pPr>
              <a:buNone/>
            </a:pPr>
            <a:r>
              <a:rPr lang="en-US" sz="4000" b="1" dirty="0" smtClean="0"/>
              <a:t>ERP Components – </a:t>
            </a:r>
          </a:p>
          <a:p>
            <a:pPr>
              <a:buNone/>
            </a:pPr>
            <a:endParaRPr lang="en-US" sz="2600" b="1" dirty="0" smtClean="0"/>
          </a:p>
          <a:p>
            <a:pPr>
              <a:buNone/>
            </a:pPr>
            <a:r>
              <a:rPr lang="en-US" sz="3400" b="1" dirty="0" smtClean="0"/>
              <a:t>Transactional backbone </a:t>
            </a:r>
          </a:p>
          <a:p>
            <a:r>
              <a:rPr lang="en-US" sz="3400" dirty="0" smtClean="0"/>
              <a:t>Financials</a:t>
            </a:r>
          </a:p>
          <a:p>
            <a:r>
              <a:rPr lang="en-US" sz="3400" dirty="0" smtClean="0"/>
              <a:t>Distributions</a:t>
            </a:r>
          </a:p>
          <a:p>
            <a:r>
              <a:rPr lang="en-US" sz="3400" dirty="0" smtClean="0"/>
              <a:t>Human resources</a:t>
            </a:r>
          </a:p>
          <a:p>
            <a:r>
              <a:rPr lang="en-US" sz="3400" dirty="0" smtClean="0"/>
              <a:t>Product lifecycle management</a:t>
            </a:r>
          </a:p>
          <a:p>
            <a:pPr>
              <a:buNone/>
            </a:pPr>
            <a:endParaRPr lang="en-US" sz="2800" dirty="0" smtClean="0">
              <a:solidFill>
                <a:schemeClr val="tx1"/>
              </a:solidFill>
            </a:endParaRPr>
          </a:p>
          <a:p>
            <a:pPr>
              <a:buNone/>
            </a:pPr>
            <a:r>
              <a:rPr lang="en-US" b="1" dirty="0" smtClean="0"/>
              <a:t>Advanced Applications</a:t>
            </a:r>
          </a:p>
          <a:p>
            <a:pPr lvl="0"/>
            <a:r>
              <a:rPr lang="en-US" sz="3400" dirty="0" smtClean="0"/>
              <a:t>Customer relationship management (CRM)</a:t>
            </a:r>
          </a:p>
          <a:p>
            <a:pPr lvl="0"/>
            <a:r>
              <a:rPr lang="en-US" sz="3400" dirty="0" smtClean="0"/>
              <a:t>Supply chain management</a:t>
            </a:r>
          </a:p>
          <a:p>
            <a:pPr indent="862013"/>
            <a:r>
              <a:rPr lang="en-US" sz="3400" dirty="0" smtClean="0"/>
              <a:t>Purchasing</a:t>
            </a:r>
          </a:p>
          <a:p>
            <a:pPr indent="862013"/>
            <a:r>
              <a:rPr lang="en-US" sz="3400" dirty="0" smtClean="0"/>
              <a:t>Manufacturing</a:t>
            </a:r>
          </a:p>
          <a:p>
            <a:pPr indent="862013"/>
            <a:r>
              <a:rPr lang="en-US" sz="3400" dirty="0" smtClean="0"/>
              <a:t>Distribution</a:t>
            </a:r>
          </a:p>
          <a:p>
            <a:r>
              <a:rPr lang="en-US" sz="3400" dirty="0" smtClean="0"/>
              <a:t>Warehouse management system</a:t>
            </a:r>
          </a:p>
          <a:p>
            <a:r>
              <a:rPr lang="en-US" dirty="0" smtClean="0"/>
              <a:t>Management Portal/Dashboard</a:t>
            </a:r>
            <a:endParaRPr lang="en-US" sz="2800" dirty="0" smtClean="0"/>
          </a:p>
          <a:p>
            <a:endParaRPr lang="en-US" sz="24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65</a:t>
            </a:fld>
            <a:endParaRPr lang="en-US"/>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86800" cy="5775325"/>
          </a:xfrm>
        </p:spPr>
        <p:txBody>
          <a:bodyPr>
            <a:normAutofit/>
          </a:bodyPr>
          <a:lstStyle/>
          <a:p>
            <a:pPr>
              <a:buNone/>
            </a:pPr>
            <a:r>
              <a:rPr lang="en-US" sz="2800" b="1" u="sng" dirty="0" smtClean="0"/>
              <a:t>Commercial Applications</a:t>
            </a:r>
            <a:endParaRPr lang="en-US" sz="2800" b="1" dirty="0" smtClean="0"/>
          </a:p>
          <a:p>
            <a:pPr>
              <a:buNone/>
            </a:pPr>
            <a:r>
              <a:rPr lang="en-US" sz="2400" b="1" u="sng" dirty="0" smtClean="0">
                <a:hlinkClick r:id="rId2" tooltip="Manufacturing"/>
              </a:rPr>
              <a:t>1. Manufacturing</a:t>
            </a:r>
            <a:r>
              <a:rPr lang="en-US" sz="2400" b="1" dirty="0" smtClean="0"/>
              <a:t> </a:t>
            </a:r>
          </a:p>
          <a:p>
            <a:r>
              <a:rPr lang="en-US" sz="2400" dirty="0" smtClean="0"/>
              <a:t>Engineering, bills of material, scheduling, capacity, workflow management, quality control, cost management, manufacturing process, manufacturing projects, manufacturing flow</a:t>
            </a:r>
          </a:p>
          <a:p>
            <a:pPr>
              <a:buNone/>
            </a:pPr>
            <a:r>
              <a:rPr lang="en-US" sz="2400" b="1" u="sng" dirty="0" smtClean="0">
                <a:hlinkClick r:id="rId3" tooltip="Supply chain management"/>
              </a:rPr>
              <a:t>2. Supply chain management</a:t>
            </a:r>
            <a:r>
              <a:rPr lang="en-US" sz="2400" b="1" dirty="0" smtClean="0"/>
              <a:t> </a:t>
            </a:r>
          </a:p>
          <a:p>
            <a:r>
              <a:rPr lang="en-US" sz="2400" dirty="0" smtClean="0"/>
              <a:t>Order to cash, inventory, order entry, purchasing, product </a:t>
            </a:r>
            <a:r>
              <a:rPr lang="en-US" sz="2400" dirty="0" err="1" smtClean="0"/>
              <a:t>configurator</a:t>
            </a:r>
            <a:r>
              <a:rPr lang="en-US" sz="2400" dirty="0" smtClean="0"/>
              <a:t>, supply chain planning, supplier scheduling, inspection of goods, claim processing, commission calculation</a:t>
            </a:r>
          </a:p>
          <a:p>
            <a:pPr>
              <a:buNone/>
            </a:pPr>
            <a:r>
              <a:rPr lang="en-US" sz="2800" b="1" u="sng" dirty="0" smtClean="0">
                <a:solidFill>
                  <a:srgbClr val="3508DA"/>
                </a:solidFill>
              </a:rPr>
              <a:t>3. Financials </a:t>
            </a:r>
            <a:endParaRPr lang="en-US" sz="2800" b="1" dirty="0" smtClean="0">
              <a:solidFill>
                <a:srgbClr val="3508DA"/>
              </a:solidFill>
            </a:endParaRPr>
          </a:p>
          <a:p>
            <a:r>
              <a:rPr lang="en-US" sz="2400" dirty="0" smtClean="0"/>
              <a:t>General ledger, cash management, accounts payable, accounts receivable, fixed assets</a:t>
            </a:r>
          </a:p>
          <a:p>
            <a:pPr>
              <a:buNone/>
            </a:pPr>
            <a:endParaRPr lang="en-US" sz="2400" dirty="0" smtClean="0"/>
          </a:p>
          <a:p>
            <a:endParaRPr lang="en-US" sz="2400" b="1" dirty="0" smtClean="0"/>
          </a:p>
          <a:p>
            <a:endParaRPr lang="en-US" sz="2400" b="1" dirty="0" smtClean="0"/>
          </a:p>
          <a:p>
            <a:endParaRPr lang="en-US" sz="24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66</a:t>
            </a:fld>
            <a:endParaRPr lang="en-US"/>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86800" cy="5699125"/>
          </a:xfrm>
        </p:spPr>
        <p:txBody>
          <a:bodyPr>
            <a:normAutofit/>
          </a:bodyPr>
          <a:lstStyle/>
          <a:p>
            <a:pPr>
              <a:buNone/>
            </a:pPr>
            <a:r>
              <a:rPr lang="en-US" sz="2400" b="1" u="sng" dirty="0" smtClean="0">
                <a:hlinkClick r:id="rId2" tooltip="Project management"/>
              </a:rPr>
              <a:t>4. Project management</a:t>
            </a:r>
            <a:r>
              <a:rPr lang="en-US" sz="2400" b="1" dirty="0" smtClean="0"/>
              <a:t> </a:t>
            </a:r>
          </a:p>
          <a:p>
            <a:r>
              <a:rPr lang="en-US" sz="2400" dirty="0" smtClean="0"/>
              <a:t>Costing, billing, time and expense, performance units, activity management</a:t>
            </a:r>
          </a:p>
          <a:p>
            <a:pPr>
              <a:buNone/>
            </a:pPr>
            <a:r>
              <a:rPr lang="en-US" sz="2400" b="1" u="sng" dirty="0" smtClean="0">
                <a:solidFill>
                  <a:srgbClr val="5137BF"/>
                </a:solidFill>
              </a:rPr>
              <a:t>5. Human resources </a:t>
            </a:r>
            <a:endParaRPr lang="en-US" sz="2400" b="1" dirty="0" smtClean="0">
              <a:solidFill>
                <a:srgbClr val="5137BF"/>
              </a:solidFill>
            </a:endParaRPr>
          </a:p>
          <a:p>
            <a:r>
              <a:rPr lang="en-US" sz="2400" dirty="0" smtClean="0"/>
              <a:t>Human resources, payroll, training, time and attendance, </a:t>
            </a:r>
            <a:r>
              <a:rPr lang="en-US" sz="2400" dirty="0" err="1" smtClean="0"/>
              <a:t>rostering</a:t>
            </a:r>
            <a:r>
              <a:rPr lang="en-US" sz="2400" dirty="0" smtClean="0"/>
              <a:t>, benefits</a:t>
            </a:r>
          </a:p>
          <a:p>
            <a:pPr>
              <a:buNone/>
            </a:pPr>
            <a:r>
              <a:rPr lang="en-US" sz="2400" b="1" u="sng" dirty="0" smtClean="0">
                <a:solidFill>
                  <a:srgbClr val="3508DA"/>
                </a:solidFill>
              </a:rPr>
              <a:t>6. Customer relationship management </a:t>
            </a:r>
            <a:endParaRPr lang="en-US" sz="2400" b="1" dirty="0" smtClean="0">
              <a:solidFill>
                <a:srgbClr val="3508DA"/>
              </a:solidFill>
            </a:endParaRPr>
          </a:p>
          <a:p>
            <a:r>
              <a:rPr lang="en-US" sz="2400" dirty="0" smtClean="0"/>
              <a:t>Sales and marketing, commissions, service, customer contact and call center support</a:t>
            </a:r>
          </a:p>
          <a:p>
            <a:pPr>
              <a:buNone/>
            </a:pPr>
            <a:r>
              <a:rPr lang="en-US" sz="2400" b="1" u="sng" dirty="0" smtClean="0">
                <a:hlinkClick r:id="rId3" tooltip="Data services (page does not exist)"/>
              </a:rPr>
              <a:t>7. Data services</a:t>
            </a:r>
            <a:r>
              <a:rPr lang="en-US" sz="2400" b="1" dirty="0" smtClean="0"/>
              <a:t> </a:t>
            </a:r>
          </a:p>
          <a:p>
            <a:pPr>
              <a:buNone/>
            </a:pPr>
            <a:r>
              <a:rPr lang="en-US" sz="2400" b="1" u="sng" dirty="0" smtClean="0">
                <a:hlinkClick r:id="rId4" tooltip="Access &#10;control"/>
              </a:rPr>
              <a:t>8. Access control</a:t>
            </a:r>
            <a:r>
              <a:rPr lang="en-US" sz="2400" b="1" dirty="0" smtClean="0"/>
              <a:t> </a:t>
            </a:r>
          </a:p>
          <a:p>
            <a:pPr>
              <a:buNone/>
            </a:pPr>
            <a:endParaRPr lang="en-US" sz="24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67</a:t>
            </a:fld>
            <a:endParaRPr lang="en-US"/>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838200"/>
          </a:xfrm>
        </p:spPr>
        <p:txBody>
          <a:bodyPr>
            <a:normAutofit fontScale="90000"/>
          </a:bodyPr>
          <a:lstStyle/>
          <a:p>
            <a:r>
              <a:rPr lang="en-US" b="1" u="sng" dirty="0" smtClean="0"/>
              <a:t>Advantages</a:t>
            </a:r>
            <a:r>
              <a:rPr lang="en-US" b="1" dirty="0" smtClean="0"/>
              <a:t/>
            </a:r>
            <a:br>
              <a:rPr lang="en-US" b="1" dirty="0" smtClean="0"/>
            </a:br>
            <a:endParaRPr lang="en-US" dirty="0"/>
          </a:p>
        </p:txBody>
      </p:sp>
      <p:sp>
        <p:nvSpPr>
          <p:cNvPr id="3" name="Content Placeholder 2"/>
          <p:cNvSpPr>
            <a:spLocks noGrp="1"/>
          </p:cNvSpPr>
          <p:nvPr>
            <p:ph idx="1"/>
          </p:nvPr>
        </p:nvSpPr>
        <p:spPr>
          <a:xfrm>
            <a:off x="304800" y="1066800"/>
            <a:ext cx="8686800" cy="5181600"/>
          </a:xfrm>
        </p:spPr>
        <p:txBody>
          <a:bodyPr>
            <a:normAutofit fontScale="92500"/>
          </a:bodyPr>
          <a:lstStyle/>
          <a:p>
            <a:pPr lvl="0"/>
            <a:r>
              <a:rPr lang="en-US" sz="2400" dirty="0" smtClean="0"/>
              <a:t>ERP systems connect the necessary software in order for accurate forecasting to be done. </a:t>
            </a:r>
          </a:p>
          <a:p>
            <a:pPr lvl="0"/>
            <a:r>
              <a:rPr lang="en-US" sz="2400" dirty="0" smtClean="0"/>
              <a:t>Integration among different functional areas to ensure proper communication, productivity and efficiency</a:t>
            </a:r>
          </a:p>
          <a:p>
            <a:pPr lvl="0"/>
            <a:r>
              <a:rPr lang="en-US" sz="2400" dirty="0" smtClean="0"/>
              <a:t>Design </a:t>
            </a:r>
            <a:r>
              <a:rPr lang="en-US" sz="2400" u="sng" dirty="0" smtClean="0">
                <a:solidFill>
                  <a:srgbClr val="0070C0"/>
                </a:solidFill>
                <a:hlinkClick r:id="rId2" tooltip="Engineering"/>
              </a:rPr>
              <a:t>engineering</a:t>
            </a:r>
            <a:r>
              <a:rPr lang="en-US" sz="2400" dirty="0" smtClean="0"/>
              <a:t> (how to best make the product)</a:t>
            </a:r>
          </a:p>
          <a:p>
            <a:pPr lvl="0"/>
            <a:r>
              <a:rPr lang="en-US" sz="2400" dirty="0" smtClean="0"/>
              <a:t>Order tracking, from acceptance through fulfillment</a:t>
            </a:r>
          </a:p>
          <a:p>
            <a:pPr lvl="0"/>
            <a:r>
              <a:rPr lang="en-US" sz="2400" dirty="0" smtClean="0"/>
              <a:t>The revenue cycle, from </a:t>
            </a:r>
            <a:r>
              <a:rPr lang="en-US" sz="2400" u="sng" dirty="0" smtClean="0">
                <a:hlinkClick r:id="rId3" tooltip="Invoice"/>
              </a:rPr>
              <a:t>invoice</a:t>
            </a:r>
            <a:r>
              <a:rPr lang="en-US" sz="2400" dirty="0" smtClean="0"/>
              <a:t> through cash receipt</a:t>
            </a:r>
          </a:p>
          <a:p>
            <a:pPr lvl="0"/>
            <a:r>
              <a:rPr lang="en-US" sz="2400" dirty="0" smtClean="0"/>
              <a:t>Managing inter-dependencies of complex processes </a:t>
            </a:r>
            <a:r>
              <a:rPr lang="en-US" sz="2400" u="sng" dirty="0" smtClean="0">
                <a:hlinkClick r:id="rId4" tooltip="Bill of &#10;materials"/>
              </a:rPr>
              <a:t>bill of materials</a:t>
            </a:r>
            <a:endParaRPr lang="en-US" sz="2400" dirty="0" smtClean="0"/>
          </a:p>
          <a:p>
            <a:pPr lvl="0"/>
            <a:r>
              <a:rPr lang="en-US" sz="2400" dirty="0" smtClean="0"/>
              <a:t>Tracking the three-way match between </a:t>
            </a:r>
            <a:r>
              <a:rPr lang="en-US" sz="2400" u="sng" dirty="0" smtClean="0">
                <a:hlinkClick r:id="rId5" tooltip="Purchase &#10;order"/>
              </a:rPr>
              <a:t>purchase orders</a:t>
            </a:r>
            <a:r>
              <a:rPr lang="en-US" sz="2400" dirty="0" smtClean="0"/>
              <a:t> (what was ordered), inventory receipts (what arrived), and </a:t>
            </a:r>
            <a:r>
              <a:rPr lang="en-US" sz="2400" u="sng" dirty="0" smtClean="0">
                <a:hlinkClick r:id="rId6" tooltip="Cost"/>
              </a:rPr>
              <a:t>costing</a:t>
            </a:r>
            <a:r>
              <a:rPr lang="en-US" sz="2400" dirty="0" smtClean="0"/>
              <a:t> (what the vendor invoiced)</a:t>
            </a:r>
          </a:p>
          <a:p>
            <a:pPr lvl="0"/>
            <a:r>
              <a:rPr lang="en-US" sz="2400" dirty="0" smtClean="0"/>
              <a:t>The </a:t>
            </a:r>
            <a:r>
              <a:rPr lang="en-US" sz="2400" u="sng" dirty="0" smtClean="0">
                <a:hlinkClick r:id="rId7" tooltip="Accounting"/>
              </a:rPr>
              <a:t>accounting</a:t>
            </a:r>
            <a:r>
              <a:rPr lang="en-US" sz="2400" dirty="0" smtClean="0"/>
              <a:t> for all of these tasks: tracking the </a:t>
            </a:r>
            <a:r>
              <a:rPr lang="en-US" sz="2400" u="sng" dirty="0" smtClean="0">
                <a:hlinkClick r:id="rId8" tooltip="Revenue"/>
              </a:rPr>
              <a:t>revenue</a:t>
            </a:r>
            <a:r>
              <a:rPr lang="en-US" sz="2400" dirty="0" smtClean="0"/>
              <a:t>, cost and </a:t>
            </a:r>
            <a:r>
              <a:rPr lang="en-US" sz="2400" u="sng" dirty="0" smtClean="0">
                <a:hlinkClick r:id="rId9" tooltip="Profit (accounting)"/>
              </a:rPr>
              <a:t>profit</a:t>
            </a:r>
            <a:r>
              <a:rPr lang="en-US" sz="2400" dirty="0" smtClean="0"/>
              <a:t> at a granular level.</a:t>
            </a:r>
          </a:p>
          <a:p>
            <a:endParaRPr lang="en-US" sz="2000" dirty="0"/>
          </a:p>
        </p:txBody>
      </p:sp>
      <p:sp>
        <p:nvSpPr>
          <p:cNvPr id="4" name="Slide Number Placeholder 3"/>
          <p:cNvSpPr>
            <a:spLocks noGrp="1"/>
          </p:cNvSpPr>
          <p:nvPr>
            <p:ph type="sldNum" sz="quarter" idx="12"/>
          </p:nvPr>
        </p:nvSpPr>
        <p:spPr/>
        <p:txBody>
          <a:bodyPr/>
          <a:lstStyle/>
          <a:p>
            <a:fld id="{34A42DD3-70F6-4A37-8F34-DF58F15B3F96}" type="slidenum">
              <a:rPr lang="en-US" smtClean="0"/>
              <a:pPr/>
              <a:t>68</a:t>
            </a:fld>
            <a:endParaRPr lang="en-US"/>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86800" cy="5410200"/>
          </a:xfrm>
        </p:spPr>
        <p:txBody>
          <a:bodyPr>
            <a:normAutofit fontScale="92500"/>
          </a:bodyPr>
          <a:lstStyle/>
          <a:p>
            <a:pPr>
              <a:buNone/>
            </a:pPr>
            <a:r>
              <a:rPr lang="en-US" sz="2400" b="1" dirty="0" smtClean="0"/>
              <a:t>ERP Systems centralize the data in one place. Benefits of this include:</a:t>
            </a:r>
          </a:p>
          <a:p>
            <a:pPr lvl="0"/>
            <a:endParaRPr lang="en-US" sz="2400" dirty="0" smtClean="0"/>
          </a:p>
          <a:p>
            <a:pPr lvl="0"/>
            <a:r>
              <a:rPr lang="en-US" sz="2400" dirty="0" smtClean="0"/>
              <a:t>Eliminates the problem of synchronizing changes between multiple systems - consolidation of finance, marketing and sales, human resource, and manufacturing applications</a:t>
            </a:r>
          </a:p>
          <a:p>
            <a:pPr lvl="0"/>
            <a:r>
              <a:rPr lang="en-US" sz="2400" dirty="0" smtClean="0"/>
              <a:t>Permits control of business processes that cross functional boundaries</a:t>
            </a:r>
          </a:p>
          <a:p>
            <a:pPr lvl="0"/>
            <a:r>
              <a:rPr lang="en-US" sz="2400" dirty="0" smtClean="0"/>
              <a:t>Provides top-down view of the enterprise (no "islands of information"), real time information is available to management anywhere, anytime to make proper decisions.</a:t>
            </a:r>
          </a:p>
          <a:p>
            <a:pPr lvl="0"/>
            <a:r>
              <a:rPr lang="en-US" sz="2400" dirty="0" smtClean="0"/>
              <a:t>Reduces the risk of loss of sensitive data by consolidating multiple permissions and security models into a single structure.</a:t>
            </a:r>
          </a:p>
          <a:p>
            <a:pPr lvl="0"/>
            <a:r>
              <a:rPr lang="en-US" sz="2400" u="sng" dirty="0" smtClean="0"/>
              <a:t>Shorten production lead time and delivery time</a:t>
            </a:r>
          </a:p>
          <a:p>
            <a:pPr lvl="0"/>
            <a:r>
              <a:rPr lang="en-US" sz="2400" dirty="0" smtClean="0"/>
              <a:t>Facilitating business learning, empowering, and building common visions</a:t>
            </a:r>
          </a:p>
          <a:p>
            <a:endParaRPr lang="en-US" sz="2400" dirty="0"/>
          </a:p>
        </p:txBody>
      </p:sp>
      <p:sp>
        <p:nvSpPr>
          <p:cNvPr id="4" name="Slide Number Placeholder 3"/>
          <p:cNvSpPr>
            <a:spLocks noGrp="1"/>
          </p:cNvSpPr>
          <p:nvPr>
            <p:ph type="sldNum" sz="quarter" idx="12"/>
          </p:nvPr>
        </p:nvSpPr>
        <p:spPr/>
        <p:txBody>
          <a:bodyPr/>
          <a:lstStyle/>
          <a:p>
            <a:fld id="{34A42DD3-70F6-4A37-8F34-DF58F15B3F96}" type="slidenum">
              <a:rPr lang="en-US" smtClean="0"/>
              <a:pPr/>
              <a:t>69</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idx="1"/>
          </p:nvPr>
        </p:nvSpPr>
        <p:spPr>
          <a:xfrm>
            <a:off x="228600" y="381000"/>
            <a:ext cx="8763000" cy="5745163"/>
          </a:xfrm>
        </p:spPr>
        <p:txBody>
          <a:bodyPr>
            <a:normAutofit fontScale="92500"/>
          </a:bodyPr>
          <a:lstStyle/>
          <a:p>
            <a:pPr>
              <a:buNone/>
            </a:pPr>
            <a:r>
              <a:rPr lang="en-US" sz="2600" dirty="0" smtClean="0"/>
              <a:t>Adequate validation is beneficial to the manufacturer in many ways:</a:t>
            </a:r>
          </a:p>
          <a:p>
            <a:r>
              <a:rPr lang="en-US" sz="2200" dirty="0" smtClean="0"/>
              <a:t>It deepens the understanding of processes; decreases the risk of preventing problems and thus assures the smooth running of the process.</a:t>
            </a:r>
            <a:endParaRPr lang="en-IN" sz="2200" dirty="0" smtClean="0"/>
          </a:p>
          <a:p>
            <a:r>
              <a:rPr lang="en-US" sz="2200" dirty="0" smtClean="0"/>
              <a:t>It decreases the risk of defect costs.</a:t>
            </a:r>
            <a:endParaRPr lang="en-IN" sz="2200" dirty="0" smtClean="0"/>
          </a:p>
          <a:p>
            <a:r>
              <a:rPr lang="en-US" sz="2200" dirty="0" smtClean="0"/>
              <a:t>It decreases the risk of regulatory noncompliance.</a:t>
            </a:r>
            <a:endParaRPr lang="en-IN" sz="2200" dirty="0" smtClean="0"/>
          </a:p>
          <a:p>
            <a:r>
              <a:rPr lang="en-US" sz="2200" dirty="0" smtClean="0"/>
              <a:t>A fully validated process may require less in-process controls and end product testing.</a:t>
            </a:r>
          </a:p>
          <a:p>
            <a:pPr>
              <a:buNone/>
            </a:pPr>
            <a:endParaRPr lang="en-US" sz="2000" dirty="0" smtClean="0"/>
          </a:p>
          <a:p>
            <a:pPr>
              <a:buNone/>
            </a:pPr>
            <a:r>
              <a:rPr lang="en-US" sz="2600" dirty="0" smtClean="0"/>
              <a:t>Validation should thus be considered in the following situations:</a:t>
            </a:r>
            <a:endParaRPr lang="en-IN" sz="2600" dirty="0" smtClean="0"/>
          </a:p>
          <a:p>
            <a:pPr lvl="0"/>
            <a:r>
              <a:rPr lang="en-US" sz="2200" dirty="0" smtClean="0"/>
              <a:t>Totally new process;</a:t>
            </a:r>
            <a:endParaRPr lang="en-IN" sz="2200" dirty="0" smtClean="0"/>
          </a:p>
          <a:p>
            <a:pPr lvl="0"/>
            <a:r>
              <a:rPr lang="en-US" sz="2200" dirty="0" smtClean="0"/>
              <a:t>New equipment;</a:t>
            </a:r>
            <a:endParaRPr lang="en-IN" sz="2200" dirty="0" smtClean="0"/>
          </a:p>
          <a:p>
            <a:pPr lvl="0"/>
            <a:r>
              <a:rPr lang="en-US" sz="2200" dirty="0" smtClean="0"/>
              <a:t>Process and equipment which have been altered to suit changing priorities; and</a:t>
            </a:r>
            <a:endParaRPr lang="en-IN" sz="2200" dirty="0" smtClean="0"/>
          </a:p>
          <a:p>
            <a:pPr lvl="0"/>
            <a:r>
              <a:rPr lang="en-US" sz="2200" dirty="0" smtClean="0"/>
              <a:t>Process where the end-product test is poor and an unreliable indicator of product quality.</a:t>
            </a:r>
            <a:endParaRPr lang="en-IN" sz="2200" dirty="0" smtClean="0"/>
          </a:p>
        </p:txBody>
      </p:sp>
      <p:sp>
        <p:nvSpPr>
          <p:cNvPr id="6" name="Slide Number Placeholder 5"/>
          <p:cNvSpPr>
            <a:spLocks noGrp="1"/>
          </p:cNvSpPr>
          <p:nvPr>
            <p:ph type="sldNum" sz="quarter" idx="12"/>
          </p:nvPr>
        </p:nvSpPr>
        <p:spPr/>
        <p:txBody>
          <a:bodyPr/>
          <a:lstStyle/>
          <a:p>
            <a:fld id="{34A42DD3-70F6-4A37-8F34-DF58F15B3F96}" type="slidenum">
              <a:rPr lang="en-US" smtClean="0"/>
              <a:pPr/>
              <a:t>7</a:t>
            </a:fld>
            <a:endParaRPr 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u="sng" dirty="0" smtClean="0"/>
              <a:t>Disadvantages</a:t>
            </a:r>
            <a:endParaRPr lang="en-US" sz="2800" dirty="0"/>
          </a:p>
        </p:txBody>
      </p:sp>
      <p:sp>
        <p:nvSpPr>
          <p:cNvPr id="3" name="Content Placeholder 2"/>
          <p:cNvSpPr>
            <a:spLocks noGrp="1"/>
          </p:cNvSpPr>
          <p:nvPr>
            <p:ph idx="1"/>
          </p:nvPr>
        </p:nvSpPr>
        <p:spPr>
          <a:xfrm>
            <a:off x="304800" y="1219200"/>
            <a:ext cx="8686800" cy="5181600"/>
          </a:xfrm>
        </p:spPr>
        <p:txBody>
          <a:bodyPr>
            <a:normAutofit fontScale="92500" lnSpcReduction="10000"/>
          </a:bodyPr>
          <a:lstStyle/>
          <a:p>
            <a:pPr lvl="0"/>
            <a:r>
              <a:rPr lang="en-US" sz="2400" dirty="0" smtClean="0"/>
              <a:t>Customization of the ERP software is limited.</a:t>
            </a:r>
          </a:p>
          <a:p>
            <a:pPr lvl="0"/>
            <a:r>
              <a:rPr lang="en-US" sz="2400" dirty="0" smtClean="0"/>
              <a:t>ERP systems can be very expensive</a:t>
            </a:r>
          </a:p>
          <a:p>
            <a:pPr lvl="0"/>
            <a:r>
              <a:rPr lang="en-US" sz="2400" dirty="0" smtClean="0"/>
              <a:t>ERPs are often seen as </a:t>
            </a:r>
            <a:r>
              <a:rPr lang="en-US" sz="2400" u="sng" dirty="0" smtClean="0"/>
              <a:t>too rigid and too difficult to adapt</a:t>
            </a:r>
            <a:r>
              <a:rPr lang="en-US" sz="2400" dirty="0" smtClean="0"/>
              <a:t> to the specific </a:t>
            </a:r>
            <a:r>
              <a:rPr lang="en-US" sz="2400" u="sng" dirty="0" smtClean="0">
                <a:hlinkClick r:id="rId2" tooltip="Workflow"/>
              </a:rPr>
              <a:t>workflow</a:t>
            </a:r>
            <a:r>
              <a:rPr lang="en-US" sz="2400" dirty="0" smtClean="0"/>
              <a:t> and business process of some companies—this is cited as one of the main causes of their failure.</a:t>
            </a:r>
          </a:p>
          <a:p>
            <a:pPr lvl="0"/>
            <a:r>
              <a:rPr lang="en-US" sz="2400" dirty="0" smtClean="0"/>
              <a:t>Many of the </a:t>
            </a:r>
            <a:r>
              <a:rPr lang="en-US" sz="2400" u="sng" dirty="0" smtClean="0"/>
              <a:t>integrated links need high accuracy </a:t>
            </a:r>
            <a:r>
              <a:rPr lang="en-US" sz="2400" dirty="0" smtClean="0"/>
              <a:t>in other applications to work effectively.</a:t>
            </a:r>
          </a:p>
          <a:p>
            <a:pPr lvl="0"/>
            <a:r>
              <a:rPr lang="en-US" sz="2400" dirty="0" smtClean="0"/>
              <a:t>Once a system is established, </a:t>
            </a:r>
            <a:r>
              <a:rPr lang="en-US" sz="2400" u="sng" dirty="0" smtClean="0"/>
              <a:t>switching costs are very high </a:t>
            </a:r>
            <a:r>
              <a:rPr lang="en-US" sz="2400" dirty="0" smtClean="0"/>
              <a:t>for any one of the partners (reducing flexibility and strategic control at the corporate level).</a:t>
            </a:r>
          </a:p>
          <a:p>
            <a:pPr lvl="0"/>
            <a:r>
              <a:rPr lang="en-US" sz="2400" dirty="0" smtClean="0"/>
              <a:t>The blurring of company boundaries can cause problems in accountability, lines of responsibility, and employee morale.</a:t>
            </a:r>
          </a:p>
          <a:p>
            <a:pPr lvl="0"/>
            <a:r>
              <a:rPr lang="en-US" sz="2400" dirty="0" smtClean="0"/>
              <a:t>Resistance in sharing sensitive internal information between departments can reduce the effectiveness of the software.</a:t>
            </a:r>
          </a:p>
          <a:p>
            <a:endParaRPr lang="en-US" sz="2400" dirty="0"/>
          </a:p>
        </p:txBody>
      </p:sp>
      <p:sp>
        <p:nvSpPr>
          <p:cNvPr id="4" name="Slide Number Placeholder 3"/>
          <p:cNvSpPr>
            <a:spLocks noGrp="1"/>
          </p:cNvSpPr>
          <p:nvPr>
            <p:ph type="sldNum" sz="quarter" idx="12"/>
          </p:nvPr>
        </p:nvSpPr>
        <p:spPr/>
        <p:txBody>
          <a:bodyPr/>
          <a:lstStyle/>
          <a:p>
            <a:fld id="{34A42DD3-70F6-4A37-8F34-DF58F15B3F96}" type="slidenum">
              <a:rPr lang="en-US" smtClean="0"/>
              <a:pPr/>
              <a:t>70</a:t>
            </a:fld>
            <a:endParaRPr 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838200"/>
          </a:xfrm>
        </p:spPr>
        <p:txBody>
          <a:bodyPr/>
          <a:lstStyle/>
          <a:p>
            <a:r>
              <a:rPr lang="en-US" dirty="0" smtClean="0"/>
              <a:t>REFERENCES (1)</a:t>
            </a:r>
            <a:endParaRPr lang="en-US" dirty="0"/>
          </a:p>
        </p:txBody>
      </p:sp>
      <p:sp>
        <p:nvSpPr>
          <p:cNvPr id="3" name="Content Placeholder 2"/>
          <p:cNvSpPr>
            <a:spLocks noGrp="1"/>
          </p:cNvSpPr>
          <p:nvPr>
            <p:ph idx="1"/>
          </p:nvPr>
        </p:nvSpPr>
        <p:spPr>
          <a:xfrm>
            <a:off x="152400" y="1066800"/>
            <a:ext cx="8991600" cy="5486400"/>
          </a:xfrm>
        </p:spPr>
        <p:txBody>
          <a:bodyPr>
            <a:normAutofit/>
          </a:bodyPr>
          <a:lstStyle/>
          <a:p>
            <a:pPr>
              <a:lnSpc>
                <a:spcPct val="90000"/>
              </a:lnSpc>
              <a:buFont typeface="Wingdings" pitchFamily="2" charset="2"/>
              <a:buChar char="ü"/>
            </a:pPr>
            <a:r>
              <a:rPr lang="en-US" sz="2000" dirty="0" smtClean="0">
                <a:solidFill>
                  <a:schemeClr val="tx1"/>
                </a:solidFill>
                <a:latin typeface="Times New Roman" pitchFamily="18" charset="0"/>
              </a:rPr>
              <a:t>The United State Pharmacopoeia 24; The National Formulary 19; 2000: [1225] VALIDATION OF  	COMPENDIAL METHODS.</a:t>
            </a:r>
          </a:p>
          <a:p>
            <a:pPr>
              <a:lnSpc>
                <a:spcPct val="90000"/>
              </a:lnSpc>
              <a:buFont typeface="Wingdings" pitchFamily="2" charset="2"/>
              <a:buChar char="ü"/>
            </a:pPr>
            <a:r>
              <a:rPr lang="en-US" sz="2400" dirty="0" smtClean="0">
                <a:solidFill>
                  <a:schemeClr val="tx1"/>
                </a:solidFill>
                <a:latin typeface="Times New Roman" pitchFamily="18" charset="0"/>
              </a:rPr>
              <a:t>Paul a. </a:t>
            </a:r>
            <a:r>
              <a:rPr lang="en-US" sz="2400" dirty="0" err="1" smtClean="0">
                <a:solidFill>
                  <a:schemeClr val="tx1"/>
                </a:solidFill>
                <a:latin typeface="Times New Roman" pitchFamily="18" charset="0"/>
              </a:rPr>
              <a:t>winslow</a:t>
            </a:r>
            <a:r>
              <a:rPr lang="en-US" sz="2400" dirty="0" smtClean="0">
                <a:solidFill>
                  <a:schemeClr val="tx1"/>
                </a:solidFill>
                <a:latin typeface="Times New Roman" pitchFamily="18" charset="0"/>
              </a:rPr>
              <a:t> &amp; </a:t>
            </a:r>
            <a:r>
              <a:rPr lang="en-US" sz="2400" dirty="0" err="1" smtClean="0">
                <a:solidFill>
                  <a:schemeClr val="tx1"/>
                </a:solidFill>
                <a:latin typeface="Times New Roman" pitchFamily="18" charset="0"/>
              </a:rPr>
              <a:t>richard</a:t>
            </a:r>
            <a:r>
              <a:rPr lang="en-US" sz="2400" dirty="0" smtClean="0">
                <a:solidFill>
                  <a:schemeClr val="tx1"/>
                </a:solidFill>
                <a:latin typeface="Times New Roman" pitchFamily="18" charset="0"/>
              </a:rPr>
              <a:t> F. </a:t>
            </a:r>
            <a:r>
              <a:rPr lang="en-US" sz="2400" dirty="0" err="1" smtClean="0">
                <a:solidFill>
                  <a:schemeClr val="tx1"/>
                </a:solidFill>
                <a:latin typeface="Times New Roman" pitchFamily="18" charset="0"/>
              </a:rPr>
              <a:t>meyer</a:t>
            </a:r>
            <a:r>
              <a:rPr lang="en-US" sz="2400" dirty="0" smtClean="0">
                <a:solidFill>
                  <a:schemeClr val="tx1"/>
                </a:solidFill>
                <a:latin typeface="Times New Roman" pitchFamily="18" charset="0"/>
              </a:rPr>
              <a:t> Compliance handbook of pharmaceutical, medical device, &amp;  biologics page no. 129-183, 218-256</a:t>
            </a:r>
          </a:p>
          <a:p>
            <a:pPr>
              <a:lnSpc>
                <a:spcPct val="90000"/>
              </a:lnSpc>
              <a:buFont typeface="Wingdings" pitchFamily="2" charset="2"/>
              <a:buChar char="ü"/>
            </a:pPr>
            <a:r>
              <a:rPr lang="en-US" sz="2400" dirty="0" smtClean="0">
                <a:solidFill>
                  <a:schemeClr val="tx1"/>
                </a:solidFill>
                <a:latin typeface="Times New Roman" pitchFamily="18" charset="0"/>
                <a:hlinkClick r:id="rId2"/>
              </a:rPr>
              <a:t>www.fda.gov/ohrms/dockets/</a:t>
            </a:r>
            <a:r>
              <a:rPr lang="en-US" sz="2400" dirty="0" smtClean="0">
                <a:solidFill>
                  <a:schemeClr val="tx1"/>
                </a:solidFill>
                <a:latin typeface="Times New Roman" pitchFamily="18" charset="0"/>
              </a:rPr>
              <a:t> ac/02/slides/ 3841s1_07_lachman.PPT</a:t>
            </a:r>
            <a:endParaRPr lang="en-US" sz="2400" dirty="0" smtClean="0">
              <a:solidFill>
                <a:schemeClr val="tx1"/>
              </a:solidFill>
              <a:latin typeface="Times New Roman" pitchFamily="18" charset="0"/>
              <a:hlinkClick r:id="rId3"/>
            </a:endParaRPr>
          </a:p>
          <a:p>
            <a:pPr>
              <a:lnSpc>
                <a:spcPct val="90000"/>
              </a:lnSpc>
              <a:buFont typeface="Wingdings" pitchFamily="2" charset="2"/>
              <a:buChar char="ü"/>
            </a:pPr>
            <a:r>
              <a:rPr lang="en-US" sz="2400" dirty="0" smtClean="0">
                <a:solidFill>
                  <a:schemeClr val="tx1"/>
                </a:solidFill>
                <a:latin typeface="Times New Roman" pitchFamily="18" charset="0"/>
                <a:hlinkClick r:id="rId3"/>
              </a:rPr>
              <a:t>http://www.fda.gov/cder/guidance/ameth.htm</a:t>
            </a:r>
            <a:r>
              <a:rPr lang="en-US" sz="2400" dirty="0" smtClean="0">
                <a:solidFill>
                  <a:schemeClr val="tx1"/>
                </a:solidFill>
                <a:latin typeface="Times New Roman" pitchFamily="18" charset="0"/>
              </a:rPr>
              <a:t> </a:t>
            </a:r>
          </a:p>
          <a:p>
            <a:pPr>
              <a:buFont typeface="Wingdings" pitchFamily="2" charset="2"/>
              <a:buChar char="ü"/>
            </a:pPr>
            <a:r>
              <a:rPr lang="en-US" sz="2400" u="sng" dirty="0" smtClean="0">
                <a:solidFill>
                  <a:schemeClr val="tx1"/>
                </a:solidFill>
                <a:latin typeface="Times New Roman" pitchFamily="18" charset="0"/>
                <a:hlinkClick r:id="rId4"/>
              </a:rPr>
              <a:t>http://www.ich.org</a:t>
            </a:r>
            <a:endParaRPr lang="en-US" sz="2400" u="sng" dirty="0" smtClean="0">
              <a:solidFill>
                <a:schemeClr val="tx1"/>
              </a:solidFill>
              <a:latin typeface="Times New Roman" pitchFamily="18" charset="0"/>
            </a:endParaRPr>
          </a:p>
          <a:p>
            <a:pPr>
              <a:buFont typeface="Wingdings" pitchFamily="2" charset="2"/>
              <a:buChar char="ü"/>
            </a:pPr>
            <a:r>
              <a:rPr lang="en-GB" sz="2400" dirty="0" smtClean="0">
                <a:solidFill>
                  <a:schemeClr val="tx1"/>
                </a:solidFill>
                <a:latin typeface="Times New Roman" pitchFamily="18" charset="0"/>
                <a:cs typeface="Times New Roman" pitchFamily="18" charset="0"/>
              </a:rPr>
              <a:t>WHO Technical Report </a:t>
            </a:r>
            <a:r>
              <a:rPr lang="en-GB" sz="2400" dirty="0" err="1" smtClean="0">
                <a:solidFill>
                  <a:schemeClr val="tx1"/>
                </a:solidFill>
                <a:latin typeface="Times New Roman" pitchFamily="18" charset="0"/>
                <a:cs typeface="Times New Roman" pitchFamily="18" charset="0"/>
              </a:rPr>
              <a:t>Series,No</a:t>
            </a:r>
            <a:r>
              <a:rPr lang="en-GB" sz="2400" dirty="0" smtClean="0">
                <a:solidFill>
                  <a:schemeClr val="tx1"/>
                </a:solidFill>
                <a:latin typeface="Times New Roman" pitchFamily="18" charset="0"/>
                <a:cs typeface="Times New Roman" pitchFamily="18" charset="0"/>
              </a:rPr>
              <a:t>. 937, 2006.  Annex 4. Appendix 4</a:t>
            </a:r>
          </a:p>
          <a:p>
            <a:pPr>
              <a:buFont typeface="Wingdings" pitchFamily="2" charset="2"/>
              <a:buChar char="ü"/>
            </a:pPr>
            <a:r>
              <a:rPr lang="en-US" sz="2400" u="sng" dirty="0" smtClean="0">
                <a:solidFill>
                  <a:schemeClr val="tx1"/>
                </a:solidFill>
                <a:latin typeface="Times New Roman" pitchFamily="18" charset="0"/>
                <a:hlinkClick r:id="rId5"/>
              </a:rPr>
              <a:t>http://www.pharmtech.com/pharmtech/data/articlestandard/pharmtech/102003/48314/article.pdf</a:t>
            </a:r>
            <a:endParaRPr lang="en-US" sz="2400" u="sng" dirty="0" smtClean="0">
              <a:solidFill>
                <a:schemeClr val="tx1"/>
              </a:solidFill>
              <a:latin typeface="Times New Roman" pitchFamily="18" charset="0"/>
              <a:hlinkClick r:id="rId6"/>
            </a:endParaRPr>
          </a:p>
          <a:p>
            <a:pPr>
              <a:buFont typeface="Wingdings" pitchFamily="2" charset="2"/>
              <a:buChar char="ü"/>
            </a:pPr>
            <a:r>
              <a:rPr lang="en-US" sz="2400" u="sng" dirty="0" smtClean="0">
                <a:solidFill>
                  <a:schemeClr val="tx1"/>
                </a:solidFill>
                <a:latin typeface="Times New Roman" pitchFamily="18" charset="0"/>
                <a:hlinkClick r:id="rId6"/>
              </a:rPr>
              <a:t>http://www.ivstandards.com/tech/reliability/part17.asp</a:t>
            </a:r>
            <a:endParaRPr lang="en-US" sz="2400" u="sng" dirty="0" smtClean="0">
              <a:solidFill>
                <a:schemeClr val="tx1"/>
              </a:solidFill>
              <a:latin typeface="Times New Roman" pitchFamily="18" charset="0"/>
              <a:hlinkClick r:id="rId7"/>
            </a:endParaRPr>
          </a:p>
          <a:p>
            <a:pPr>
              <a:buFont typeface="Wingdings" pitchFamily="2" charset="2"/>
              <a:buChar char="ü"/>
            </a:pPr>
            <a:r>
              <a:rPr lang="en-US" sz="2400" u="sng" dirty="0" smtClean="0">
                <a:solidFill>
                  <a:schemeClr val="tx1"/>
                </a:solidFill>
                <a:latin typeface="Times New Roman" pitchFamily="18" charset="0"/>
                <a:hlinkClick r:id="rId7"/>
              </a:rPr>
              <a:t>http://www.aoac.org/</a:t>
            </a:r>
            <a:endParaRPr lang="en-US" sz="2400" u="sng" dirty="0" smtClean="0">
              <a:solidFill>
                <a:schemeClr val="tx1"/>
              </a:solidFill>
              <a:latin typeface="Times New Roman" pitchFamily="18" charset="0"/>
            </a:endParaRPr>
          </a:p>
          <a:p>
            <a:pPr>
              <a:lnSpc>
                <a:spcPct val="90000"/>
              </a:lnSpc>
              <a:buFont typeface="Wingdings" pitchFamily="2" charset="2"/>
              <a:buChar char="ü"/>
            </a:pPr>
            <a:endParaRPr lang="en-US" sz="2800" dirty="0" smtClean="0">
              <a:solidFill>
                <a:schemeClr val="hlink"/>
              </a:solidFill>
              <a:latin typeface="Times New Roman" pitchFamily="18" charset="0"/>
            </a:endParaRPr>
          </a:p>
          <a:p>
            <a:endParaRPr lang="en-US" sz="28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71</a:t>
            </a:fld>
            <a:endParaRPr lang="en-US"/>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86800" cy="6019800"/>
          </a:xfrm>
        </p:spPr>
        <p:txBody>
          <a:bodyPr>
            <a:normAutofit/>
          </a:bodyPr>
          <a:lstStyle/>
          <a:p>
            <a:pPr>
              <a:lnSpc>
                <a:spcPct val="80000"/>
              </a:lnSpc>
            </a:pPr>
            <a:r>
              <a:rPr lang="en-US" sz="2400" dirty="0" smtClean="0">
                <a:latin typeface="Bookman Old Style" pitchFamily="18" charset="0"/>
                <a:hlinkClick r:id="rId2"/>
              </a:rPr>
              <a:t>www.fda.gov</a:t>
            </a:r>
            <a:endParaRPr lang="en-US" sz="2400" dirty="0" smtClean="0">
              <a:latin typeface="Bookman Old Style" pitchFamily="18" charset="0"/>
            </a:endParaRPr>
          </a:p>
          <a:p>
            <a:pPr>
              <a:lnSpc>
                <a:spcPct val="80000"/>
              </a:lnSpc>
            </a:pPr>
            <a:r>
              <a:rPr lang="en-US" sz="2400" dirty="0" smtClean="0">
                <a:latin typeface="Bookman Old Style" pitchFamily="18" charset="0"/>
                <a:hlinkClick r:id="rId3"/>
              </a:rPr>
              <a:t>www.computersystemvalidation.com</a:t>
            </a:r>
            <a:r>
              <a:rPr lang="en-US" sz="2400" dirty="0" smtClean="0">
                <a:latin typeface="Bookman Old Style" pitchFamily="18" charset="0"/>
              </a:rPr>
              <a:t> </a:t>
            </a:r>
          </a:p>
          <a:p>
            <a:pPr>
              <a:lnSpc>
                <a:spcPct val="90000"/>
              </a:lnSpc>
              <a:buFont typeface="Wingdings" pitchFamily="2" charset="2"/>
              <a:buChar char="ü"/>
            </a:pPr>
            <a:r>
              <a:rPr lang="en-US" sz="2400" dirty="0" smtClean="0">
                <a:solidFill>
                  <a:srgbClr val="FF0000"/>
                </a:solidFill>
                <a:latin typeface="Times New Roman" pitchFamily="18" charset="0"/>
                <a:hlinkClick r:id="rId4"/>
              </a:rPr>
              <a:t>http://www.labcompliance.com/methods/meth_val.</a:t>
            </a:r>
            <a:endParaRPr lang="en-US" sz="2400" dirty="0" smtClean="0">
              <a:solidFill>
                <a:srgbClr val="FF0000"/>
              </a:solidFill>
              <a:latin typeface="Times New Roman" pitchFamily="18" charset="0"/>
              <a:hlinkClick r:id="rId5"/>
            </a:endParaRPr>
          </a:p>
          <a:p>
            <a:pPr>
              <a:lnSpc>
                <a:spcPct val="90000"/>
              </a:lnSpc>
              <a:buFont typeface="Wingdings" pitchFamily="2" charset="2"/>
              <a:buChar char="ü"/>
            </a:pPr>
            <a:r>
              <a:rPr lang="en-US" sz="2400" dirty="0" smtClean="0">
                <a:solidFill>
                  <a:srgbClr val="FF0000"/>
                </a:solidFill>
                <a:latin typeface="Times New Roman" pitchFamily="18" charset="0"/>
                <a:hlinkClick r:id="rId5"/>
              </a:rPr>
              <a:t>http://www.fda.gov/cder/guidance/2396dft.htm</a:t>
            </a:r>
            <a:endParaRPr lang="en-US" sz="2400" dirty="0" smtClean="0">
              <a:latin typeface="Bookman Old Style" pitchFamily="18" charset="0"/>
            </a:endParaRPr>
          </a:p>
          <a:p>
            <a:r>
              <a:rPr lang="en-US" sz="2400" dirty="0" smtClean="0">
                <a:latin typeface="Bookman Old Style" pitchFamily="18" charset="0"/>
              </a:rPr>
              <a:t>“Computers in Pharmaceutical Technology”, Encyclopedia of Pharmaceutical Technology, Volume 3</a:t>
            </a:r>
          </a:p>
          <a:p>
            <a:r>
              <a:rPr lang="en-US" sz="2400" dirty="0" err="1" smtClean="0">
                <a:latin typeface="Bookman Old Style" pitchFamily="18" charset="0"/>
              </a:rPr>
              <a:t>Schoushoe</a:t>
            </a:r>
            <a:r>
              <a:rPr lang="en-US" sz="2400" dirty="0" smtClean="0">
                <a:latin typeface="Bookman Old Style" pitchFamily="18" charset="0"/>
              </a:rPr>
              <a:t> M. “Computer Validation Master Planning: Validation Strategies”, Pharmaceutical Technology, November 2005</a:t>
            </a:r>
          </a:p>
          <a:p>
            <a:r>
              <a:rPr lang="en-US" sz="2400" dirty="0" smtClean="0"/>
              <a:t>Method Validation in Pharmaceutical Analysis Edited by</a:t>
            </a:r>
          </a:p>
          <a:p>
            <a:pPr>
              <a:buNone/>
            </a:pPr>
            <a:r>
              <a:rPr lang="en-US" sz="2400" dirty="0" smtClean="0"/>
              <a:t>     J. </a:t>
            </a:r>
            <a:r>
              <a:rPr lang="en-US" sz="2400" dirty="0" err="1" smtClean="0"/>
              <a:t>Ermer</a:t>
            </a:r>
            <a:r>
              <a:rPr lang="en-US" sz="2400" dirty="0" smtClean="0"/>
              <a:t> and J. H. </a:t>
            </a:r>
            <a:r>
              <a:rPr lang="en-US" sz="2400" dirty="0" err="1" smtClean="0"/>
              <a:t>McB</a:t>
            </a:r>
            <a:r>
              <a:rPr lang="en-US" sz="2400" dirty="0" smtClean="0"/>
              <a:t>. Miller</a:t>
            </a:r>
          </a:p>
          <a:p>
            <a:r>
              <a:rPr lang="en-US" sz="2400" dirty="0" smtClean="0"/>
              <a:t>Facility validation Theory, Practice, and Tools  by Graham C. Wrigley</a:t>
            </a:r>
          </a:p>
          <a:p>
            <a:r>
              <a:rPr lang="en-US" sz="2400" dirty="0" smtClean="0"/>
              <a:t>Pharmaceutical process validation , Robert A. </a:t>
            </a:r>
            <a:r>
              <a:rPr lang="en-US" sz="2400" dirty="0" err="1" smtClean="0"/>
              <a:t>nash</a:t>
            </a:r>
            <a:r>
              <a:rPr lang="en-US" sz="2400" dirty="0" smtClean="0"/>
              <a:t> &amp; Alfred H. </a:t>
            </a:r>
            <a:r>
              <a:rPr lang="en-US" sz="2400" dirty="0" err="1" smtClean="0"/>
              <a:t>wachter</a:t>
            </a:r>
            <a:r>
              <a:rPr lang="en-US" sz="2400" dirty="0" smtClean="0"/>
              <a:t> page no. 10-45, 265-278</a:t>
            </a:r>
          </a:p>
          <a:p>
            <a:pPr>
              <a:buNone/>
            </a:pPr>
            <a:endParaRPr lang="en-US" sz="2400" dirty="0" smtClean="0">
              <a:latin typeface="Bookman Old Style" pitchFamily="18" charset="0"/>
            </a:endParaRPr>
          </a:p>
          <a:p>
            <a:pPr>
              <a:buNone/>
            </a:pPr>
            <a:endParaRPr lang="en-US" sz="24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72</a:t>
            </a:fld>
            <a:endParaRPr lang="en-US"/>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86800" cy="4525963"/>
          </a:xfrm>
        </p:spPr>
        <p:txBody>
          <a:bodyPr>
            <a:normAutofit/>
          </a:bodyPr>
          <a:lstStyle/>
          <a:p>
            <a:r>
              <a:rPr lang="en-US" sz="2000" dirty="0" smtClean="0"/>
              <a:t>Therapeutics Products </a:t>
            </a:r>
            <a:r>
              <a:rPr lang="en-US" sz="2000" dirty="0" err="1" smtClean="0"/>
              <a:t>Programme</a:t>
            </a:r>
            <a:r>
              <a:rPr lang="en-US" sz="2000" dirty="0" smtClean="0"/>
              <a:t>. Process Validation: Aseptic Processes for    Pharmaceuticals. </a:t>
            </a:r>
            <a:r>
              <a:rPr lang="en-US" sz="2000" u="sng" dirty="0" smtClean="0">
                <a:hlinkClick r:id="rId2"/>
              </a:rPr>
              <a:t>http://www.hcsc.gc.ca/ </a:t>
            </a:r>
            <a:r>
              <a:rPr lang="en-US" sz="2000" u="sng" dirty="0" err="1" smtClean="0">
                <a:hlinkClick r:id="rId2"/>
              </a:rPr>
              <a:t>hpbdgps</a:t>
            </a:r>
            <a:r>
              <a:rPr lang="en-US" sz="2000" u="sng" dirty="0" smtClean="0">
                <a:hlinkClick r:id="rId2"/>
              </a:rPr>
              <a:t>/</a:t>
            </a:r>
            <a:r>
              <a:rPr lang="en-US" sz="2000" dirty="0" smtClean="0"/>
              <a:t> therapeutic; downloaded  March 30, 2001.</a:t>
            </a:r>
          </a:p>
          <a:p>
            <a:r>
              <a:rPr lang="en-US" sz="2000" i="1" dirty="0" smtClean="0"/>
              <a:t>USP 25–NF 20 </a:t>
            </a:r>
            <a:r>
              <a:rPr lang="en-US" sz="2000" dirty="0" smtClean="0"/>
              <a:t>(United States </a:t>
            </a:r>
            <a:r>
              <a:rPr lang="en-US" sz="2000" dirty="0" err="1" smtClean="0"/>
              <a:t>Pharmacopeial</a:t>
            </a:r>
            <a:r>
              <a:rPr lang="en-US" sz="2000" dirty="0" smtClean="0"/>
              <a:t> Convention, Rockville  MD, 2002), p. 2256.</a:t>
            </a:r>
          </a:p>
          <a:p>
            <a:endParaRPr lang="en-US" sz="2000" dirty="0" smtClean="0"/>
          </a:p>
          <a:p>
            <a:endParaRPr lang="en-US" sz="2400" dirty="0"/>
          </a:p>
        </p:txBody>
      </p:sp>
      <p:sp>
        <p:nvSpPr>
          <p:cNvPr id="4" name="Slide Number Placeholder 3"/>
          <p:cNvSpPr>
            <a:spLocks noGrp="1"/>
          </p:cNvSpPr>
          <p:nvPr>
            <p:ph type="sldNum" sz="quarter" idx="12"/>
          </p:nvPr>
        </p:nvSpPr>
        <p:spPr/>
        <p:txBody>
          <a:bodyPr/>
          <a:lstStyle/>
          <a:p>
            <a:fld id="{34A42DD3-70F6-4A37-8F34-DF58F15B3F96}" type="slidenum">
              <a:rPr lang="en-US" smtClean="0"/>
              <a:pPr/>
              <a:t>73</a:t>
            </a:fld>
            <a:endParaRPr lang="en-US"/>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6" name="Slide Number Placeholder 5"/>
          <p:cNvSpPr>
            <a:spLocks noGrp="1"/>
          </p:cNvSpPr>
          <p:nvPr>
            <p:ph type="sldNum" sz="quarter" idx="12"/>
          </p:nvPr>
        </p:nvSpPr>
        <p:spPr/>
        <p:txBody>
          <a:bodyPr/>
          <a:lstStyle/>
          <a:p>
            <a:fld id="{34A42DD3-70F6-4A37-8F34-DF58F15B3F96}" type="slidenum">
              <a:rPr lang="en-US" smtClean="0"/>
              <a:pPr/>
              <a:t>74</a:t>
            </a:fld>
            <a:endParaRPr lang="en-US"/>
          </a:p>
        </p:txBody>
      </p:sp>
      <p:pic>
        <p:nvPicPr>
          <p:cNvPr id="7" name="Picture 7" descr="F:\SHARVA\media\images\wallpaper\wwll papres\bgpic8.jpg"/>
          <p:cNvPicPr>
            <a:picLocks noChangeAspect="1" noChangeArrowheads="1"/>
          </p:cNvPicPr>
          <p:nvPr/>
        </p:nvPicPr>
        <p:blipFill>
          <a:blip r:embed="rId3"/>
          <a:srcRect/>
          <a:stretch>
            <a:fillRect/>
          </a:stretch>
        </p:blipFill>
        <p:spPr bwMode="auto">
          <a:xfrm>
            <a:off x="-152400" y="0"/>
            <a:ext cx="9448800" cy="6858000"/>
          </a:xfrm>
          <a:prstGeom prst="rect">
            <a:avLst/>
          </a:prstGeom>
          <a:noFill/>
          <a:ln w="9525">
            <a:noFill/>
            <a:miter lim="800000"/>
            <a:headEnd/>
            <a:tailEnd/>
          </a:ln>
        </p:spPr>
      </p:pic>
      <p:sp>
        <p:nvSpPr>
          <p:cNvPr id="8" name="Rectangle 7"/>
          <p:cNvSpPr/>
          <p:nvPr/>
        </p:nvSpPr>
        <p:spPr>
          <a:xfrm>
            <a:off x="2400347" y="2967335"/>
            <a:ext cx="3605475" cy="1446550"/>
          </a:xfrm>
          <a:prstGeom prst="rect">
            <a:avLst/>
          </a:prstGeom>
          <a:noFill/>
        </p:spPr>
        <p:txBody>
          <a:bodyPr wrap="none" lIns="91440" tIns="45720" rIns="91440" bIns="45720">
            <a:spAutoFit/>
          </a:bodyPr>
          <a:lstStyle/>
          <a:p>
            <a:pPr algn="ctr"/>
            <a:r>
              <a:rPr lang="en-US" sz="8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Edwardian Script ITC" pitchFamily="66" charset="0"/>
              </a:rPr>
              <a:t>Thank you</a:t>
            </a:r>
            <a:endParaRPr lang="en-US" sz="8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Edwardian Script ITC" pitchFamily="66"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838200"/>
          </a:xfrm>
        </p:spPr>
        <p:txBody>
          <a:bodyPr>
            <a:normAutofit fontScale="90000"/>
          </a:bodyPr>
          <a:lstStyle/>
          <a:p>
            <a:r>
              <a:rPr lang="en-US" sz="2800" cap="none" dirty="0" smtClean="0"/>
              <a:t>The validation steps recommended in GMP guidelines can be summarized as follows</a:t>
            </a:r>
            <a:endParaRPr lang="en-US" sz="2800" cap="none" dirty="0"/>
          </a:p>
        </p:txBody>
      </p:sp>
      <p:sp>
        <p:nvSpPr>
          <p:cNvPr id="3" name="Content Placeholder 2"/>
          <p:cNvSpPr>
            <a:spLocks noGrp="1"/>
          </p:cNvSpPr>
          <p:nvPr>
            <p:ph idx="1"/>
          </p:nvPr>
        </p:nvSpPr>
        <p:spPr>
          <a:xfrm>
            <a:off x="228600" y="1066800"/>
            <a:ext cx="8686800" cy="5562600"/>
          </a:xfrm>
        </p:spPr>
        <p:txBody>
          <a:bodyPr>
            <a:normAutofit/>
          </a:bodyPr>
          <a:lstStyle/>
          <a:p>
            <a:r>
              <a:rPr lang="en-US" sz="2200" dirty="0" smtClean="0"/>
              <a:t>all studies should be conducted in accordance with a detailed, pre-established </a:t>
            </a:r>
            <a:r>
              <a:rPr lang="en-US" sz="2200" b="1" dirty="0" smtClean="0"/>
              <a:t>protocol </a:t>
            </a:r>
            <a:r>
              <a:rPr lang="en-US" sz="2200" dirty="0" smtClean="0"/>
              <a:t>or series of protocols, which in turn is subject to formal – change control procedures;</a:t>
            </a:r>
          </a:p>
          <a:p>
            <a:pPr lvl="0"/>
            <a:r>
              <a:rPr lang="en-US" sz="2200" dirty="0" smtClean="0"/>
              <a:t>All data generated during the course of studies should be formally </a:t>
            </a:r>
            <a:r>
              <a:rPr lang="en-US" sz="2200" b="1" dirty="0" smtClean="0"/>
              <a:t>reviewed</a:t>
            </a:r>
            <a:r>
              <a:rPr lang="en-US" sz="2200" dirty="0" smtClean="0"/>
              <a:t> and </a:t>
            </a:r>
            <a:r>
              <a:rPr lang="en-US" sz="2200" b="1" dirty="0" smtClean="0"/>
              <a:t>certified </a:t>
            </a:r>
            <a:r>
              <a:rPr lang="en-US" sz="2200" dirty="0" smtClean="0"/>
              <a:t>as evaluated against pre-determined criteria;</a:t>
            </a:r>
          </a:p>
          <a:p>
            <a:r>
              <a:rPr lang="en-US" sz="2200" dirty="0" smtClean="0"/>
              <a:t>Suitable </a:t>
            </a:r>
            <a:r>
              <a:rPr lang="en-US" sz="2200" b="1" dirty="0" smtClean="0"/>
              <a:t>testing facilities, equipment, instruments </a:t>
            </a:r>
            <a:r>
              <a:rPr lang="en-US" sz="2200" dirty="0" smtClean="0"/>
              <a:t>and</a:t>
            </a:r>
            <a:r>
              <a:rPr lang="en-US" sz="2200" b="1" dirty="0" smtClean="0"/>
              <a:t> methodology </a:t>
            </a:r>
            <a:r>
              <a:rPr lang="en-US" sz="2200" dirty="0" smtClean="0"/>
              <a:t>should be available;</a:t>
            </a:r>
          </a:p>
          <a:p>
            <a:pPr lvl="0"/>
            <a:r>
              <a:rPr lang="en-US" sz="2200" dirty="0" smtClean="0"/>
              <a:t>The personnel should be </a:t>
            </a:r>
            <a:r>
              <a:rPr lang="en-US" sz="2200" b="1" dirty="0" smtClean="0"/>
              <a:t>trained </a:t>
            </a:r>
            <a:r>
              <a:rPr lang="en-US" sz="2200" dirty="0" smtClean="0"/>
              <a:t>and </a:t>
            </a:r>
            <a:r>
              <a:rPr lang="en-US" sz="2200" b="1" dirty="0" smtClean="0"/>
              <a:t>qualified </a:t>
            </a:r>
            <a:r>
              <a:rPr lang="en-US" sz="2200" dirty="0" smtClean="0"/>
              <a:t>and be suitable and competent to perform the task assigned to them;</a:t>
            </a:r>
          </a:p>
          <a:p>
            <a:r>
              <a:rPr lang="en-US" sz="2200" dirty="0" smtClean="0"/>
              <a:t>Comprehensive </a:t>
            </a:r>
            <a:r>
              <a:rPr lang="en-US" sz="2200" b="1" dirty="0" smtClean="0"/>
              <a:t>documentation </a:t>
            </a:r>
            <a:r>
              <a:rPr lang="en-US" sz="2200" dirty="0" smtClean="0"/>
              <a:t>should be available to define support</a:t>
            </a:r>
            <a:r>
              <a:rPr lang="en-US" sz="2200" b="1" dirty="0" smtClean="0"/>
              <a:t> </a:t>
            </a:r>
            <a:r>
              <a:rPr lang="en-US" sz="2200" dirty="0" smtClean="0"/>
              <a:t>and record the overall validation</a:t>
            </a:r>
            <a:r>
              <a:rPr lang="en-US" sz="2200" b="1" dirty="0" smtClean="0"/>
              <a:t> </a:t>
            </a:r>
            <a:r>
              <a:rPr lang="en-US" sz="2200" dirty="0" smtClean="0"/>
              <a:t>process.</a:t>
            </a:r>
          </a:p>
          <a:p>
            <a:pPr lvl="0"/>
            <a:r>
              <a:rPr lang="en-US" sz="2200" dirty="0" smtClean="0"/>
              <a:t>Suitable </a:t>
            </a:r>
            <a:r>
              <a:rPr lang="en-US" sz="2200" b="1" dirty="0" smtClean="0"/>
              <a:t>clean room facilities</a:t>
            </a:r>
            <a:r>
              <a:rPr lang="en-US" sz="2200" dirty="0" smtClean="0"/>
              <a:t> should be available in</a:t>
            </a:r>
            <a:r>
              <a:rPr lang="en-US" sz="2200" b="1" dirty="0" smtClean="0"/>
              <a:t> both the ‘local’ and background</a:t>
            </a:r>
            <a:r>
              <a:rPr lang="en-US" sz="2200" dirty="0" smtClean="0"/>
              <a:t> environment.</a:t>
            </a:r>
          </a:p>
          <a:p>
            <a:endParaRPr lang="en-US" sz="24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838200"/>
          </a:xfrm>
        </p:spPr>
        <p:txBody>
          <a:bodyPr>
            <a:normAutofit/>
          </a:bodyPr>
          <a:lstStyle/>
          <a:p>
            <a:r>
              <a:rPr lang="en-US" sz="3200" b="1" u="sng" dirty="0" smtClean="0"/>
              <a:t>Strategy for Methods Validation</a:t>
            </a:r>
            <a:endParaRPr lang="en-US" sz="3200" dirty="0"/>
          </a:p>
        </p:txBody>
      </p:sp>
      <p:sp>
        <p:nvSpPr>
          <p:cNvPr id="3" name="Content Placeholder 2"/>
          <p:cNvSpPr>
            <a:spLocks noGrp="1"/>
          </p:cNvSpPr>
          <p:nvPr>
            <p:ph idx="1"/>
          </p:nvPr>
        </p:nvSpPr>
        <p:spPr>
          <a:xfrm>
            <a:off x="304800" y="1066800"/>
            <a:ext cx="8686800" cy="5181600"/>
          </a:xfrm>
        </p:spPr>
        <p:txBody>
          <a:bodyPr>
            <a:normAutofit fontScale="92500" lnSpcReduction="10000"/>
          </a:bodyPr>
          <a:lstStyle/>
          <a:p>
            <a:r>
              <a:rPr lang="en-US" sz="2400" dirty="0" smtClean="0"/>
              <a:t> The validity of a specific method should be demonstrated in laboratory experiments using samples or standards that are similar to the unknown samples analyzed in the routine.</a:t>
            </a:r>
          </a:p>
          <a:p>
            <a:pPr lvl="0"/>
            <a:r>
              <a:rPr lang="en-US" sz="2400" dirty="0" smtClean="0"/>
              <a:t>Develop a validation protocol or operating procedure for the validation;</a:t>
            </a:r>
          </a:p>
          <a:p>
            <a:pPr lvl="0"/>
            <a:r>
              <a:rPr lang="en-US" sz="2400" dirty="0" smtClean="0"/>
              <a:t>Define the application purpose and scope of the method;</a:t>
            </a:r>
          </a:p>
          <a:p>
            <a:pPr lvl="0"/>
            <a:r>
              <a:rPr lang="en-US" sz="2400" dirty="0" smtClean="0"/>
              <a:t>Define the performance parameters and acceptance criteria;</a:t>
            </a:r>
          </a:p>
          <a:p>
            <a:pPr lvl="0"/>
            <a:r>
              <a:rPr lang="en-US" sz="2400" dirty="0" smtClean="0"/>
              <a:t>Define validation experiments;</a:t>
            </a:r>
          </a:p>
          <a:p>
            <a:pPr lvl="0"/>
            <a:r>
              <a:rPr lang="en-US" sz="2400" dirty="0" smtClean="0"/>
              <a:t>Verify relevant performance characteristics of the equipment;</a:t>
            </a:r>
          </a:p>
          <a:p>
            <a:pPr lvl="0"/>
            <a:r>
              <a:rPr lang="en-US" sz="2400" dirty="0" smtClean="0"/>
              <a:t>Select quality materials, e.g., standards and reagents;</a:t>
            </a:r>
          </a:p>
          <a:p>
            <a:pPr lvl="0"/>
            <a:r>
              <a:rPr lang="en-US" sz="2400" dirty="0" smtClean="0"/>
              <a:t>Perform pre-validation experiments;</a:t>
            </a:r>
          </a:p>
          <a:p>
            <a:pPr lvl="0"/>
            <a:r>
              <a:rPr lang="en-US" sz="2400" dirty="0" smtClean="0"/>
              <a:t>Adjust method parameters and/or acceptance criteria, if necessary;</a:t>
            </a:r>
          </a:p>
          <a:p>
            <a:pPr lvl="0"/>
            <a:r>
              <a:rPr lang="en-US" sz="2400" dirty="0" smtClean="0"/>
              <a:t>Perform full internal (and external) validation experiments;</a:t>
            </a:r>
          </a:p>
          <a:p>
            <a:pPr lvl="0"/>
            <a:r>
              <a:rPr lang="en-US" sz="2400" dirty="0" smtClean="0"/>
              <a:t>Develop SOPs for executing the method routinely;</a:t>
            </a:r>
          </a:p>
          <a:p>
            <a:pPr lvl="0"/>
            <a:r>
              <a:rPr lang="en-US" sz="2400" dirty="0" smtClean="0"/>
              <a:t>Define criteria for revalidation;</a:t>
            </a:r>
          </a:p>
          <a:p>
            <a:endParaRPr lang="en-US" sz="2400" dirty="0"/>
          </a:p>
        </p:txBody>
      </p:sp>
      <p:sp>
        <p:nvSpPr>
          <p:cNvPr id="6" name="Slide Number Placeholder 5"/>
          <p:cNvSpPr>
            <a:spLocks noGrp="1"/>
          </p:cNvSpPr>
          <p:nvPr>
            <p:ph type="sldNum" sz="quarter" idx="12"/>
          </p:nvPr>
        </p:nvSpPr>
        <p:spPr/>
        <p:txBody>
          <a:bodyPr/>
          <a:lstStyle/>
          <a:p>
            <a:fld id="{34A42DD3-70F6-4A37-8F34-DF58F15B3F96}"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519</TotalTime>
  <Words>4732</Words>
  <Application>Microsoft Office PowerPoint</Application>
  <PresentationFormat>On-screen Show (4:3)</PresentationFormat>
  <Paragraphs>733</Paragraphs>
  <Slides>74</Slides>
  <Notes>7</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Office Theme</vt:lpstr>
      <vt:lpstr>PowerPoint Presentation</vt:lpstr>
      <vt:lpstr>LIST OF CONTENTS</vt:lpstr>
      <vt:lpstr>Method Validation</vt:lpstr>
      <vt:lpstr>Essentials of Pharmaceutical Validation </vt:lpstr>
      <vt:lpstr>PowerPoint Presentation</vt:lpstr>
      <vt:lpstr>PowerPoint Presentation</vt:lpstr>
      <vt:lpstr>PowerPoint Presentation</vt:lpstr>
      <vt:lpstr>The validation steps recommended in GMP guidelines can be summarized as follows</vt:lpstr>
      <vt:lpstr>Strategy for Methods Validation</vt:lpstr>
      <vt:lpstr>PowerPoint Presentation</vt:lpstr>
      <vt:lpstr>PowerPoint Presentation</vt:lpstr>
      <vt:lpstr>PowerPoint Presentation</vt:lpstr>
      <vt:lpstr>Major Phases in PROCESS Validation </vt:lpstr>
      <vt:lpstr>PowerPoint Presentation</vt:lpstr>
      <vt:lpstr>PowerPoint Presentation</vt:lpstr>
      <vt:lpstr>PowerPoint Presentation</vt:lpstr>
      <vt:lpstr>PowerPoint Presentation</vt:lpstr>
      <vt:lpstr>PowerPoint Presentation</vt:lpstr>
      <vt:lpstr>PowerPoint Presentation</vt:lpstr>
      <vt:lpstr>Quality element required for method development &amp; validation</vt:lpstr>
      <vt:lpstr>Considerations Prior To Method Validation</vt:lpstr>
      <vt:lpstr>PowerPoint Presentation</vt:lpstr>
      <vt:lpstr>Examples Of Methods That Require Validation Documentation</vt:lpstr>
      <vt:lpstr>Regulatory Approaches</vt:lpstr>
      <vt:lpstr>PowerPoint Presentation</vt:lpstr>
      <vt:lpstr>2. Noncompendial Analytical  Procedures and Validation  Requirements</vt:lpstr>
      <vt:lpstr>VALIDATION MASTER PLAN (VMP) FOR ANALYTICAL METHODS</vt:lpstr>
      <vt:lpstr>PowerPoint Presentation</vt:lpstr>
      <vt:lpstr>Elements of a Protocol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PUBLISHED GUIDENCE’S</vt:lpstr>
      <vt:lpstr>COMPUTER SYSTEM VALIDATION</vt:lpstr>
      <vt:lpstr>INTRODUCTION</vt:lpstr>
      <vt:lpstr>Guidance Documents For Computerized Systems (USFDA)</vt:lpstr>
      <vt:lpstr>Harmonization efforts..</vt:lpstr>
      <vt:lpstr>PowerPoint Presentation</vt:lpstr>
      <vt:lpstr>GENERAL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Summary: Validation requirements for Hardware (See table 1 in notes)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Enterprise Resource Planning (ERP):- </vt:lpstr>
      <vt:lpstr>PowerPoint Presentation</vt:lpstr>
      <vt:lpstr>PowerPoint Presentation</vt:lpstr>
      <vt:lpstr>PowerPoint Presentation</vt:lpstr>
      <vt:lpstr>PowerPoint Presentation</vt:lpstr>
      <vt:lpstr>PowerPoint Presentation</vt:lpstr>
      <vt:lpstr>Advantages </vt:lpstr>
      <vt:lpstr>PowerPoint Presentation</vt:lpstr>
      <vt:lpstr>Disadvantages</vt:lpstr>
      <vt:lpstr>REFERENCES (1)</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DEPT. OF PHARMACEUTICS &amp; PHARM. TECHNOLOGY L.M. COLLEGE OF PHARMACY AHMEDABAD - 09</dc:title>
  <dc:creator>ankit</dc:creator>
  <cp:lastModifiedBy>Hitesh</cp:lastModifiedBy>
  <cp:revision>143</cp:revision>
  <dcterms:created xsi:type="dcterms:W3CDTF">2011-02-23T14:45:48Z</dcterms:created>
  <dcterms:modified xsi:type="dcterms:W3CDTF">2012-04-07T05:36:21Z</dcterms:modified>
</cp:coreProperties>
</file>